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charts/chart2.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drawings/drawing2.xml" ContentType="application/vnd.openxmlformats-officedocument.drawingml.chartshapes+xml"/>
  <Override PartName="/ppt/charts/chart5.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7" r:id="rId2"/>
    <p:sldId id="260" r:id="rId3"/>
    <p:sldId id="263" r:id="rId4"/>
    <p:sldId id="288" r:id="rId5"/>
    <p:sldId id="284" r:id="rId6"/>
    <p:sldId id="285" r:id="rId7"/>
    <p:sldId id="266" r:id="rId8"/>
    <p:sldId id="267" r:id="rId9"/>
    <p:sldId id="268" r:id="rId10"/>
    <p:sldId id="269" r:id="rId11"/>
    <p:sldId id="270" r:id="rId12"/>
    <p:sldId id="271" r:id="rId13"/>
    <p:sldId id="272" r:id="rId14"/>
    <p:sldId id="296" r:id="rId15"/>
    <p:sldId id="274" r:id="rId16"/>
    <p:sldId id="275" r:id="rId17"/>
    <p:sldId id="277" r:id="rId18"/>
    <p:sldId id="278" r:id="rId19"/>
    <p:sldId id="290" r:id="rId20"/>
    <p:sldId id="280" r:id="rId21"/>
    <p:sldId id="292" r:id="rId22"/>
    <p:sldId id="291" r:id="rId23"/>
    <p:sldId id="281" r:id="rId2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p:normalViewPr>
  <p:slideViewPr>
    <p:cSldViewPr>
      <p:cViewPr>
        <p:scale>
          <a:sx n="125" d="100"/>
          <a:sy n="125" d="100"/>
        </p:scale>
        <p:origin x="-1224" y="-2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3" Type="http://schemas.microsoft.com/office/2011/relationships/chartColorStyle" Target="colors2.xml"/><Relationship Id="rId2" Type="http://schemas.openxmlformats.org/officeDocument/2006/relationships/chartUserShapes" Target="../drawings/drawing1.xml"/><Relationship Id="rId1" Type="http://schemas.openxmlformats.org/officeDocument/2006/relationships/oleObject" Target="Book1" TargetMode="External"/><Relationship Id="rId4" Type="http://schemas.microsoft.com/office/2011/relationships/chartStyle" Target="style2.xm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bs-Latn-B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spPr>
            <a:ln w="41275"/>
          </c:spPr>
          <c:marker>
            <c:symbol val="none"/>
          </c:marker>
          <c:cat>
            <c:strRef>
              <c:f>Sheet1!$C$34:$C$37</c:f>
              <c:strCache>
                <c:ptCount val="4"/>
                <c:pt idx="0">
                  <c:v>No children</c:v>
                </c:pt>
                <c:pt idx="1">
                  <c:v>One child</c:v>
                </c:pt>
                <c:pt idx="2">
                  <c:v>Two children</c:v>
                </c:pt>
                <c:pt idx="3">
                  <c:v>Three or more children</c:v>
                </c:pt>
              </c:strCache>
            </c:strRef>
          </c:cat>
          <c:val>
            <c:numRef>
              <c:f>Sheet1!$D$34:$D$37</c:f>
              <c:numCache>
                <c:formatCode>General</c:formatCode>
                <c:ptCount val="4"/>
                <c:pt idx="0">
                  <c:v>13.3</c:v>
                </c:pt>
                <c:pt idx="1">
                  <c:v>22.2</c:v>
                </c:pt>
                <c:pt idx="2">
                  <c:v>25.8</c:v>
                </c:pt>
                <c:pt idx="3">
                  <c:v>35</c:v>
                </c:pt>
              </c:numCache>
            </c:numRef>
          </c:val>
          <c:smooth val="0"/>
        </c:ser>
        <c:dLbls>
          <c:showLegendKey val="0"/>
          <c:showVal val="0"/>
          <c:showCatName val="0"/>
          <c:showSerName val="0"/>
          <c:showPercent val="0"/>
          <c:showBubbleSize val="0"/>
        </c:dLbls>
        <c:marker val="1"/>
        <c:smooth val="0"/>
        <c:axId val="113998848"/>
        <c:axId val="114885376"/>
      </c:lineChart>
      <c:catAx>
        <c:axId val="113998848"/>
        <c:scaling>
          <c:orientation val="minMax"/>
        </c:scaling>
        <c:delete val="0"/>
        <c:axPos val="b"/>
        <c:numFmt formatCode="General" sourceLinked="0"/>
        <c:majorTickMark val="out"/>
        <c:minorTickMark val="none"/>
        <c:tickLblPos val="nextTo"/>
        <c:txPr>
          <a:bodyPr/>
          <a:lstStyle/>
          <a:p>
            <a:pPr>
              <a:defRPr sz="1600" b="1"/>
            </a:pPr>
            <a:endParaRPr lang="sr-Latn-RS"/>
          </a:p>
        </c:txPr>
        <c:crossAx val="114885376"/>
        <c:crosses val="autoZero"/>
        <c:auto val="1"/>
        <c:lblAlgn val="ctr"/>
        <c:lblOffset val="100"/>
        <c:noMultiLvlLbl val="0"/>
      </c:catAx>
      <c:valAx>
        <c:axId val="114885376"/>
        <c:scaling>
          <c:orientation val="minMax"/>
        </c:scaling>
        <c:delete val="0"/>
        <c:axPos val="l"/>
        <c:majorGridlines/>
        <c:numFmt formatCode="General" sourceLinked="1"/>
        <c:majorTickMark val="out"/>
        <c:minorTickMark val="none"/>
        <c:tickLblPos val="nextTo"/>
        <c:txPr>
          <a:bodyPr/>
          <a:lstStyle/>
          <a:p>
            <a:pPr>
              <a:defRPr sz="1200"/>
            </a:pPr>
            <a:endParaRPr lang="sr-Latn-RS"/>
          </a:p>
        </c:txPr>
        <c:crossAx val="113998848"/>
        <c:crosses val="autoZero"/>
        <c:crossBetween val="between"/>
      </c:valAx>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bs-Latn-B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Sheet1!$C$2</c:f>
              <c:strCache>
                <c:ptCount val="1"/>
                <c:pt idx="0">
                  <c:v>All children </c:v>
                </c:pt>
              </c:strCache>
            </c:strRef>
          </c:tx>
          <c:spPr>
            <a:solidFill>
              <a:srgbClr val="92D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00B050"/>
                    </a:solidFill>
                    <a:latin typeface="+mn-lt"/>
                    <a:ea typeface="+mn-ea"/>
                    <a:cs typeface="+mn-cs"/>
                  </a:defRPr>
                </a:pPr>
                <a:endParaRPr lang="sr-Latn-R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Sheet1!$B$3:$B$6</c:f>
              <c:strCache>
                <c:ptCount val="4"/>
                <c:pt idx="0">
                  <c:v>Underweight</c:v>
                </c:pt>
                <c:pt idx="1">
                  <c:v>Stunted</c:v>
                </c:pt>
                <c:pt idx="2">
                  <c:v>Wasted</c:v>
                </c:pt>
                <c:pt idx="3">
                  <c:v>Overweight</c:v>
                </c:pt>
              </c:strCache>
            </c:strRef>
          </c:cat>
          <c:val>
            <c:numRef>
              <c:f>Sheet1!$C$3:$C$6</c:f>
              <c:numCache>
                <c:formatCode>General</c:formatCode>
                <c:ptCount val="4"/>
                <c:pt idx="0">
                  <c:v>1.6</c:v>
                </c:pt>
                <c:pt idx="1">
                  <c:v>8.9</c:v>
                </c:pt>
                <c:pt idx="2">
                  <c:v>2.2999999999999998</c:v>
                </c:pt>
                <c:pt idx="3">
                  <c:v>17.399999999999999</c:v>
                </c:pt>
              </c:numCache>
            </c:numRef>
          </c:val>
        </c:ser>
        <c:ser>
          <c:idx val="1"/>
          <c:order val="1"/>
          <c:tx>
            <c:strRef>
              <c:f>Sheet1!$D$2</c:f>
              <c:strCache>
                <c:ptCount val="1"/>
                <c:pt idx="0">
                  <c:v>Roma </c:v>
                </c:pt>
              </c:strCache>
            </c:strRef>
          </c:tx>
          <c:spPr>
            <a:solidFill>
              <a:srgbClr val="FF99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accent6">
                        <a:lumMod val="75000"/>
                      </a:schemeClr>
                    </a:solidFill>
                    <a:latin typeface="+mn-lt"/>
                    <a:ea typeface="+mn-ea"/>
                    <a:cs typeface="+mn-cs"/>
                  </a:defRPr>
                </a:pPr>
                <a:endParaRPr lang="sr-Latn-R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Sheet1!$B$3:$B$6</c:f>
              <c:strCache>
                <c:ptCount val="4"/>
                <c:pt idx="0">
                  <c:v>Underweight</c:v>
                </c:pt>
                <c:pt idx="1">
                  <c:v>Stunted</c:v>
                </c:pt>
                <c:pt idx="2">
                  <c:v>Wasted</c:v>
                </c:pt>
                <c:pt idx="3">
                  <c:v>Overweight</c:v>
                </c:pt>
              </c:strCache>
            </c:strRef>
          </c:cat>
          <c:val>
            <c:numRef>
              <c:f>Sheet1!$D$3:$D$6</c:f>
              <c:numCache>
                <c:formatCode>General</c:formatCode>
                <c:ptCount val="4"/>
                <c:pt idx="0">
                  <c:v>8.8000000000000007</c:v>
                </c:pt>
                <c:pt idx="1">
                  <c:v>21.1</c:v>
                </c:pt>
                <c:pt idx="2">
                  <c:v>8.3000000000000007</c:v>
                </c:pt>
                <c:pt idx="3">
                  <c:v>7.9</c:v>
                </c:pt>
              </c:numCache>
            </c:numRef>
          </c:val>
        </c:ser>
        <c:dLbls>
          <c:showLegendKey val="0"/>
          <c:showVal val="0"/>
          <c:showCatName val="0"/>
          <c:showSerName val="0"/>
          <c:showPercent val="0"/>
          <c:showBubbleSize val="0"/>
        </c:dLbls>
        <c:gapWidth val="219"/>
        <c:overlap val="-27"/>
        <c:axId val="114933120"/>
        <c:axId val="109655168"/>
      </c:barChart>
      <c:catAx>
        <c:axId val="114933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r-Latn-RS"/>
          </a:p>
        </c:txPr>
        <c:crossAx val="109655168"/>
        <c:crosses val="autoZero"/>
        <c:auto val="1"/>
        <c:lblAlgn val="ctr"/>
        <c:lblOffset val="100"/>
        <c:noMultiLvlLbl val="0"/>
      </c:catAx>
      <c:valAx>
        <c:axId val="1096551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r-Latn-RS"/>
          </a:p>
        </c:txPr>
        <c:crossAx val="114933120"/>
        <c:crosses val="autoZero"/>
        <c:crossBetween val="between"/>
      </c:valAx>
      <c:spPr>
        <a:noFill/>
        <a:ln>
          <a:noFill/>
        </a:ln>
        <a:effectLst/>
      </c:spPr>
    </c:plotArea>
    <c:legend>
      <c:legendPos val="b"/>
      <c:layout>
        <c:manualLayout>
          <c:xMode val="edge"/>
          <c:yMode val="edge"/>
          <c:x val="4.7228297851657428E-2"/>
          <c:y val="6.908408221631511E-2"/>
          <c:w val="0.32529649071643824"/>
          <c:h val="7.7881988871760552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sr-Latn-RS"/>
        </a:p>
      </c:txPr>
    </c:legend>
    <c:plotVisOnly val="1"/>
    <c:dispBlanksAs val="gap"/>
    <c:showDLblsOverMax val="0"/>
  </c:chart>
  <c:spPr>
    <a:solidFill>
      <a:schemeClr val="bg1"/>
    </a:solidFill>
    <a:ln w="9525" cap="flat" cmpd="sng" algn="ctr">
      <a:noFill/>
      <a:round/>
    </a:ln>
    <a:effectLst/>
  </c:spPr>
  <c:txPr>
    <a:bodyPr/>
    <a:lstStyle/>
    <a:p>
      <a:pPr>
        <a:defRPr/>
      </a:pPr>
      <a:endParaRPr lang="sr-Latn-R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bs-Latn-B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Sheet1!$C$3</c:f>
              <c:strCache>
                <c:ptCount val="1"/>
                <c:pt idx="0">
                  <c:v>2011/2012</c:v>
                </c:pt>
              </c:strCache>
            </c:strRef>
          </c:tx>
          <c:spPr>
            <a:solidFill>
              <a:schemeClr val="accent1"/>
            </a:solidFill>
            <a:ln>
              <a:noFill/>
            </a:ln>
            <a:effectLst/>
          </c:spPr>
          <c:invertIfNegative val="0"/>
          <c:dPt>
            <c:idx val="0"/>
            <c:invertIfNegative val="0"/>
            <c:bubble3D val="0"/>
            <c:spPr>
              <a:solidFill>
                <a:srgbClr val="92D050"/>
              </a:solidFill>
              <a:ln>
                <a:noFill/>
              </a:ln>
              <a:effectLst/>
            </c:spPr>
          </c:dPt>
          <c:dPt>
            <c:idx val="1"/>
            <c:invertIfNegative val="0"/>
            <c:bubble3D val="0"/>
            <c:spPr>
              <a:solidFill>
                <a:srgbClr val="E945D2"/>
              </a:solidFill>
              <a:ln>
                <a:noFill/>
              </a:ln>
              <a:effectLst/>
            </c:spPr>
          </c:dPt>
          <c:dLbls>
            <c:dLbl>
              <c:idx val="0"/>
              <c:layout>
                <c:manualLayout>
                  <c:x val="-2.1458098987626548E-2"/>
                  <c:y val="-2.806032660894488E-3"/>
                </c:manualLayout>
              </c:layout>
              <c:tx>
                <c:rich>
                  <a:bodyPr/>
                  <a:lstStyle/>
                  <a:p>
                    <a:r>
                      <a:rPr lang="en-US" sz="1400" b="1" dirty="0" smtClean="0">
                        <a:solidFill>
                          <a:srgbClr val="00B050"/>
                        </a:solidFill>
                      </a:rPr>
                      <a:t>2011/2012</a:t>
                    </a:r>
                    <a:r>
                      <a:rPr lang="en-US" sz="1100" b="1" dirty="0" smtClean="0">
                        <a:solidFill>
                          <a:srgbClr val="00B050"/>
                        </a:solidFill>
                      </a:rPr>
                      <a:t> </a:t>
                    </a:r>
                    <a:fld id="{16975331-E3D6-4E0E-8355-4858A9B67F0A}" type="VALUE">
                      <a:rPr lang="en-US" sz="1400" b="1" baseline="0" smtClean="0">
                        <a:solidFill>
                          <a:srgbClr val="00B050"/>
                        </a:solidFill>
                      </a:rPr>
                      <a:pPr/>
                      <a:t>[VALUE]</a:t>
                    </a:fld>
                    <a:endParaRPr lang="en-US" sz="1100" b="1" dirty="0" smtClean="0">
                      <a:solidFill>
                        <a:srgbClr val="00B050"/>
                      </a:solidFill>
                    </a:endParaRPr>
                  </a:p>
                </c:rich>
              </c:tx>
              <c:showLegendKey val="0"/>
              <c:showVal val="1"/>
              <c:showCatName val="0"/>
              <c:showSerName val="0"/>
              <c:showPercent val="0"/>
              <c:showBubbleSize val="0"/>
              <c:extLst>
                <c:ext xmlns:c15="http://schemas.microsoft.com/office/drawing/2012/chart" uri="{CE6537A1-D6FC-4f65-9D91-7224C49458BB}">
                  <c15:layout>
                    <c:manualLayout>
                      <c:w val="0.25159237907761528"/>
                      <c:h val="0.11802173371722217"/>
                    </c:manualLayout>
                  </c15:layout>
                  <c15:dlblFieldTable/>
                  <c15:showDataLabelsRange val="0"/>
                </c:ext>
              </c:extLst>
            </c:dLbl>
            <c:dLbl>
              <c:idx val="1"/>
              <c:tx>
                <c:rich>
                  <a:bodyPr/>
                  <a:lstStyle/>
                  <a:p>
                    <a:r>
                      <a:rPr lang="en-US" b="1" dirty="0" smtClean="0">
                        <a:solidFill>
                          <a:srgbClr val="E945D2"/>
                        </a:solidFill>
                      </a:rPr>
                      <a:t>2007 MICS</a:t>
                    </a:r>
                  </a:p>
                  <a:p>
                    <a:endParaRPr lang="en-US" b="1" dirty="0" smtClean="0">
                      <a:solidFill>
                        <a:srgbClr val="E945D2"/>
                      </a:solidFill>
                    </a:endParaRPr>
                  </a:p>
                </c:rich>
              </c:tx>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sr-Latn-R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Sheet1!$B$4:$B$6</c:f>
              <c:strCache>
                <c:ptCount val="2"/>
                <c:pt idx="0">
                  <c:v>Access to minimum 3 month pre-school education programme prior to first grade</c:v>
                </c:pt>
                <c:pt idx="1">
                  <c:v>Attendance at early childhood education</c:v>
                </c:pt>
              </c:strCache>
              <c:extLst/>
            </c:strRef>
          </c:cat>
          <c:val>
            <c:numRef>
              <c:f>Sheet1!$C$4:$C$6</c:f>
              <c:numCache>
                <c:formatCode>General</c:formatCode>
                <c:ptCount val="2"/>
                <c:pt idx="0" formatCode="0.0">
                  <c:v>31.336363636363636</c:v>
                </c:pt>
                <c:pt idx="1">
                  <c:v>6.4</c:v>
                </c:pt>
              </c:numCache>
              <c:extLst/>
            </c:numRef>
          </c:val>
        </c:ser>
        <c:ser>
          <c:idx val="1"/>
          <c:order val="1"/>
          <c:tx>
            <c:strRef>
              <c:f>Sheet1!$D$3</c:f>
              <c:strCache>
                <c:ptCount val="1"/>
                <c:pt idx="0">
                  <c:v>2012/2013</c:v>
                </c:pt>
              </c:strCache>
            </c:strRef>
          </c:tx>
          <c:spPr>
            <a:solidFill>
              <a:schemeClr val="accent2"/>
            </a:solidFill>
            <a:ln>
              <a:noFill/>
            </a:ln>
            <a:effectLst/>
          </c:spPr>
          <c:invertIfNegative val="0"/>
          <c:dPt>
            <c:idx val="0"/>
            <c:invertIfNegative val="0"/>
            <c:bubble3D val="0"/>
            <c:spPr>
              <a:solidFill>
                <a:srgbClr val="FFC000"/>
              </a:solidFill>
              <a:ln>
                <a:noFill/>
              </a:ln>
              <a:effectLst/>
            </c:spPr>
          </c:dPt>
          <c:dPt>
            <c:idx val="1"/>
            <c:invertIfNegative val="0"/>
            <c:bubble3D val="0"/>
            <c:spPr>
              <a:solidFill>
                <a:srgbClr val="00B0F0"/>
              </a:solidFill>
              <a:ln>
                <a:noFill/>
              </a:ln>
              <a:effectLst/>
            </c:spPr>
          </c:dPt>
          <c:dLbls>
            <c:dLbl>
              <c:idx val="0"/>
              <c:layout>
                <c:manualLayout>
                  <c:x val="1.1279989094874557E-2"/>
                  <c:y val="-2.1218890680033321E-17"/>
                </c:manualLayout>
              </c:layout>
              <c:tx>
                <c:rich>
                  <a:bodyPr/>
                  <a:lstStyle/>
                  <a:p>
                    <a:r>
                      <a:rPr lang="en-US" sz="1400" b="1" baseline="0" dirty="0" smtClean="0">
                        <a:solidFill>
                          <a:srgbClr val="FF9900"/>
                        </a:solidFill>
                      </a:rPr>
                      <a:t>2012/2013 </a:t>
                    </a:r>
                    <a:fld id="{E1D83F0B-7682-46BA-8F51-0E6A3800FB83}" type="VALUE">
                      <a:rPr lang="en-US" sz="1400" b="1" baseline="0" smtClean="0">
                        <a:solidFill>
                          <a:srgbClr val="FF9900"/>
                        </a:solidFill>
                      </a:rPr>
                      <a:pPr/>
                      <a:t>[VALUE]</a:t>
                    </a:fld>
                    <a:endParaRPr lang="en-US" sz="1400" b="1" baseline="0" dirty="0" smtClean="0">
                      <a:solidFill>
                        <a:srgbClr val="FF9900"/>
                      </a:solidFill>
                    </a:endParaRPr>
                  </a:p>
                </c:rich>
              </c:tx>
              <c:showLegendKey val="0"/>
              <c:showVal val="1"/>
              <c:showCatName val="0"/>
              <c:showSerName val="0"/>
              <c:showPercent val="0"/>
              <c:showBubbleSize val="0"/>
              <c:extLst>
                <c:ext xmlns:c15="http://schemas.microsoft.com/office/drawing/2012/chart" uri="{CE6537A1-D6FC-4f65-9D91-7224C49458BB}">
                  <c15:layout>
                    <c:manualLayout>
                      <c:w val="0.21630952380952384"/>
                      <c:h val="0.10432829433205706"/>
                    </c:manualLayout>
                  </c15:layout>
                  <c15:dlblFieldTable/>
                  <c15:showDataLabelsRange val="0"/>
                </c:ext>
              </c:extLst>
            </c:dLbl>
            <c:dLbl>
              <c:idx val="1"/>
              <c:tx>
                <c:rich>
                  <a:bodyPr/>
                  <a:lstStyle/>
                  <a:p>
                    <a:r>
                      <a:rPr lang="en-US" b="1" dirty="0" smtClean="0">
                        <a:solidFill>
                          <a:srgbClr val="00B0F0"/>
                        </a:solidFill>
                      </a:rPr>
                      <a:t>2011 MICS</a:t>
                    </a:r>
                  </a:p>
                </c:rich>
              </c:tx>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sr-Latn-R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Sheet1!$B$4:$B$6</c:f>
              <c:strCache>
                <c:ptCount val="2"/>
                <c:pt idx="0">
                  <c:v>Access to minimum 3 month pre-school education programme prior to first grade</c:v>
                </c:pt>
                <c:pt idx="1">
                  <c:v>Attendance at early childhood education</c:v>
                </c:pt>
              </c:strCache>
              <c:extLst/>
            </c:strRef>
          </c:cat>
          <c:val>
            <c:numRef>
              <c:f>Sheet1!$D$4:$D$6</c:f>
              <c:numCache>
                <c:formatCode>General</c:formatCode>
                <c:ptCount val="2"/>
                <c:pt idx="0" formatCode="0.0">
                  <c:v>45.512121212121215</c:v>
                </c:pt>
                <c:pt idx="1">
                  <c:v>13.1</c:v>
                </c:pt>
              </c:numCache>
              <c:extLst/>
            </c:numRef>
          </c:val>
        </c:ser>
        <c:dLbls>
          <c:showLegendKey val="0"/>
          <c:showVal val="0"/>
          <c:showCatName val="0"/>
          <c:showSerName val="0"/>
          <c:showPercent val="0"/>
          <c:showBubbleSize val="0"/>
        </c:dLbls>
        <c:gapWidth val="219"/>
        <c:overlap val="-27"/>
        <c:axId val="118196864"/>
        <c:axId val="118215040"/>
      </c:barChart>
      <c:catAx>
        <c:axId val="118196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r-Latn-RS"/>
          </a:p>
        </c:txPr>
        <c:crossAx val="118215040"/>
        <c:crosses val="autoZero"/>
        <c:auto val="1"/>
        <c:lblAlgn val="ctr"/>
        <c:lblOffset val="100"/>
        <c:noMultiLvlLbl val="0"/>
      </c:catAx>
      <c:valAx>
        <c:axId val="11821504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sr-Latn-RS"/>
          </a:p>
        </c:txPr>
        <c:crossAx val="118196864"/>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sr-Latn-RS"/>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bs-Latn-B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11998031496063"/>
          <c:y val="3.4335875984251966E-2"/>
          <c:w val="0.70655528215223096"/>
          <c:h val="0.8253464566929134"/>
        </c:manualLayout>
      </c:layout>
      <c:barChart>
        <c:barDir val="col"/>
        <c:grouping val="clustered"/>
        <c:varyColors val="0"/>
        <c:ser>
          <c:idx val="0"/>
          <c:order val="0"/>
          <c:tx>
            <c:strRef>
              <c:f>Sheet1!$B$1</c:f>
              <c:strCache>
                <c:ptCount val="1"/>
                <c:pt idx="0">
                  <c:v>BiH</c:v>
                </c:pt>
              </c:strCache>
            </c:strRef>
          </c:tx>
          <c:invertIfNegative val="0"/>
          <c:cat>
            <c:strRef>
              <c:f>Sheet1!$A$2:$A$5</c:f>
              <c:strCache>
                <c:ptCount val="1"/>
                <c:pt idx="0">
                  <c:v>Net primary school completion rate</c:v>
                </c:pt>
              </c:strCache>
            </c:strRef>
          </c:cat>
          <c:val>
            <c:numRef>
              <c:f>Sheet1!$B$2:$B$5</c:f>
              <c:numCache>
                <c:formatCode>General</c:formatCode>
                <c:ptCount val="1"/>
                <c:pt idx="0">
                  <c:v>92</c:v>
                </c:pt>
              </c:numCache>
            </c:numRef>
          </c:val>
        </c:ser>
        <c:ser>
          <c:idx val="1"/>
          <c:order val="1"/>
          <c:tx>
            <c:strRef>
              <c:f>Sheet1!$C$1</c:f>
              <c:strCache>
                <c:ptCount val="1"/>
                <c:pt idx="0">
                  <c:v>ROMA</c:v>
                </c:pt>
              </c:strCache>
            </c:strRef>
          </c:tx>
          <c:invertIfNegative val="0"/>
          <c:cat>
            <c:strRef>
              <c:f>Sheet1!$A$2:$A$5</c:f>
              <c:strCache>
                <c:ptCount val="1"/>
                <c:pt idx="0">
                  <c:v>Net primary school completion rate</c:v>
                </c:pt>
              </c:strCache>
            </c:strRef>
          </c:cat>
          <c:val>
            <c:numRef>
              <c:f>Sheet1!$C$2:$C$5</c:f>
              <c:numCache>
                <c:formatCode>General</c:formatCode>
                <c:ptCount val="1"/>
                <c:pt idx="0">
                  <c:v>40</c:v>
                </c:pt>
              </c:numCache>
            </c:numRef>
          </c:val>
        </c:ser>
        <c:ser>
          <c:idx val="2"/>
          <c:order val="2"/>
          <c:tx>
            <c:strRef>
              <c:f>Sheet1!$D$1</c:f>
              <c:strCache>
                <c:ptCount val="1"/>
                <c:pt idx="0">
                  <c:v>Series 3</c:v>
                </c:pt>
              </c:strCache>
            </c:strRef>
          </c:tx>
          <c:invertIfNegative val="0"/>
          <c:cat>
            <c:strRef>
              <c:f>Sheet1!$A$2:$A$5</c:f>
              <c:strCache>
                <c:ptCount val="1"/>
                <c:pt idx="0">
                  <c:v>Net primary school completion rate</c:v>
                </c:pt>
              </c:strCache>
            </c:strRef>
          </c:cat>
          <c:val>
            <c:numRef>
              <c:f>Sheet1!$D$2:$D$5</c:f>
            </c:numRef>
          </c:val>
        </c:ser>
        <c:dLbls>
          <c:showLegendKey val="0"/>
          <c:showVal val="0"/>
          <c:showCatName val="0"/>
          <c:showSerName val="0"/>
          <c:showPercent val="0"/>
          <c:showBubbleSize val="0"/>
        </c:dLbls>
        <c:gapWidth val="150"/>
        <c:axId val="119451648"/>
        <c:axId val="119453184"/>
      </c:barChart>
      <c:catAx>
        <c:axId val="119451648"/>
        <c:scaling>
          <c:orientation val="minMax"/>
        </c:scaling>
        <c:delete val="0"/>
        <c:axPos val="b"/>
        <c:numFmt formatCode="General" sourceLinked="0"/>
        <c:majorTickMark val="out"/>
        <c:minorTickMark val="none"/>
        <c:tickLblPos val="nextTo"/>
        <c:crossAx val="119453184"/>
        <c:crosses val="autoZero"/>
        <c:auto val="1"/>
        <c:lblAlgn val="ctr"/>
        <c:lblOffset val="100"/>
        <c:noMultiLvlLbl val="0"/>
      </c:catAx>
      <c:valAx>
        <c:axId val="119453184"/>
        <c:scaling>
          <c:orientation val="minMax"/>
        </c:scaling>
        <c:delete val="0"/>
        <c:axPos val="l"/>
        <c:majorGridlines/>
        <c:numFmt formatCode="General" sourceLinked="1"/>
        <c:majorTickMark val="out"/>
        <c:minorTickMark val="none"/>
        <c:tickLblPos val="nextTo"/>
        <c:crossAx val="119451648"/>
        <c:crosses val="autoZero"/>
        <c:crossBetween val="between"/>
      </c:valAx>
    </c:plotArea>
    <c:legend>
      <c:legendPos val="r"/>
      <c:overlay val="0"/>
    </c:legend>
    <c:plotVisOnly val="1"/>
    <c:dispBlanksAs val="gap"/>
    <c:showDLblsOverMax val="0"/>
  </c:chart>
  <c:txPr>
    <a:bodyPr/>
    <a:lstStyle/>
    <a:p>
      <a:pPr>
        <a:defRPr sz="1800"/>
      </a:pPr>
      <a:endParaRPr lang="sr-Latn-R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bs-Latn-B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Sheet1!$C$27:$C$28</c:f>
              <c:strCache>
                <c:ptCount val="2"/>
                <c:pt idx="1">
                  <c:v>All children</c:v>
                </c:pt>
              </c:strCache>
            </c:strRef>
          </c:tx>
          <c:spPr>
            <a:solidFill>
              <a:srgbClr val="92D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00B050"/>
                    </a:solidFill>
                    <a:latin typeface="+mn-lt"/>
                    <a:ea typeface="+mn-ea"/>
                    <a:cs typeface="+mn-cs"/>
                  </a:defRPr>
                </a:pPr>
                <a:endParaRPr lang="sr-Latn-R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Sheet1!$B$29:$B$31</c:f>
              <c:strCache>
                <c:ptCount val="3"/>
                <c:pt idx="0">
                  <c:v>Total</c:v>
                </c:pt>
                <c:pt idx="1">
                  <c:v>Male</c:v>
                </c:pt>
                <c:pt idx="2">
                  <c:v>Female</c:v>
                </c:pt>
              </c:strCache>
            </c:strRef>
          </c:cat>
          <c:val>
            <c:numRef>
              <c:f>Sheet1!$C$29:$C$31</c:f>
              <c:numCache>
                <c:formatCode>General</c:formatCode>
                <c:ptCount val="3"/>
                <c:pt idx="0">
                  <c:v>91.8</c:v>
                </c:pt>
                <c:pt idx="1">
                  <c:v>90.4</c:v>
                </c:pt>
                <c:pt idx="2">
                  <c:v>93.1</c:v>
                </c:pt>
              </c:numCache>
            </c:numRef>
          </c:val>
        </c:ser>
        <c:ser>
          <c:idx val="1"/>
          <c:order val="1"/>
          <c:tx>
            <c:strRef>
              <c:f>Sheet1!$D$27:$D$28</c:f>
              <c:strCache>
                <c:ptCount val="2"/>
                <c:pt idx="1">
                  <c:v>Roma</c:v>
                </c:pt>
              </c:strCache>
            </c:strRef>
          </c:tx>
          <c:spPr>
            <a:solidFill>
              <a:srgbClr val="FF99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rgbClr val="FF9900"/>
                    </a:solidFill>
                    <a:latin typeface="+mn-lt"/>
                    <a:ea typeface="+mn-ea"/>
                    <a:cs typeface="+mn-cs"/>
                  </a:defRPr>
                </a:pPr>
                <a:endParaRPr lang="sr-Latn-R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Sheet1!$B$29:$B$31</c:f>
              <c:strCache>
                <c:ptCount val="3"/>
                <c:pt idx="0">
                  <c:v>Total</c:v>
                </c:pt>
                <c:pt idx="1">
                  <c:v>Male</c:v>
                </c:pt>
                <c:pt idx="2">
                  <c:v>Female</c:v>
                </c:pt>
              </c:strCache>
            </c:strRef>
          </c:cat>
          <c:val>
            <c:numRef>
              <c:f>Sheet1!$D$29:$D$31</c:f>
              <c:numCache>
                <c:formatCode>General</c:formatCode>
                <c:ptCount val="3"/>
                <c:pt idx="0">
                  <c:v>22.6</c:v>
                </c:pt>
                <c:pt idx="1">
                  <c:v>26.6</c:v>
                </c:pt>
                <c:pt idx="2" formatCode="0.0">
                  <c:v>18</c:v>
                </c:pt>
              </c:numCache>
            </c:numRef>
          </c:val>
        </c:ser>
        <c:dLbls>
          <c:showLegendKey val="0"/>
          <c:showVal val="0"/>
          <c:showCatName val="0"/>
          <c:showSerName val="0"/>
          <c:showPercent val="0"/>
          <c:showBubbleSize val="0"/>
        </c:dLbls>
        <c:gapWidth val="219"/>
        <c:overlap val="-27"/>
        <c:axId val="120808192"/>
        <c:axId val="120809728"/>
      </c:barChart>
      <c:catAx>
        <c:axId val="120808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sr-Latn-RS"/>
          </a:p>
        </c:txPr>
        <c:crossAx val="120809728"/>
        <c:crosses val="autoZero"/>
        <c:auto val="1"/>
        <c:lblAlgn val="ctr"/>
        <c:lblOffset val="100"/>
        <c:noMultiLvlLbl val="0"/>
      </c:catAx>
      <c:valAx>
        <c:axId val="1208097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sr-Latn-RS"/>
          </a:p>
        </c:txPr>
        <c:crossAx val="1208081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sr-Latn-RS"/>
        </a:p>
      </c:txPr>
    </c:legend>
    <c:plotVisOnly val="1"/>
    <c:dispBlanksAs val="gap"/>
    <c:showDLblsOverMax val="0"/>
  </c:chart>
  <c:spPr>
    <a:solidFill>
      <a:schemeClr val="bg1"/>
    </a:solidFill>
    <a:ln w="9525" cap="flat" cmpd="sng" algn="ctr">
      <a:noFill/>
      <a:round/>
    </a:ln>
    <a:effectLst/>
  </c:spPr>
  <c:txPr>
    <a:bodyPr/>
    <a:lstStyle/>
    <a:p>
      <a:pPr>
        <a:defRPr/>
      </a:pPr>
      <a:endParaRPr lang="sr-Latn-R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0.60714</cdr:x>
      <cdr:y>0.89232</cdr:y>
    </cdr:from>
    <cdr:to>
      <cdr:x>0.98214</cdr:x>
      <cdr:y>1</cdr:y>
    </cdr:to>
    <cdr:sp macro="" textlink="">
      <cdr:nvSpPr>
        <cdr:cNvPr id="2" name="TextBox 1"/>
        <cdr:cNvSpPr txBox="1"/>
      </cdr:nvSpPr>
      <cdr:spPr>
        <a:xfrm xmlns:a="http://schemas.openxmlformats.org/drawingml/2006/main">
          <a:off x="2590800" y="4038599"/>
          <a:ext cx="1600200" cy="48736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0.73214</cdr:x>
      <cdr:y>0.79797</cdr:y>
    </cdr:from>
    <cdr:to>
      <cdr:x>0.94643</cdr:x>
      <cdr:y>1</cdr:y>
    </cdr:to>
    <cdr:sp macro="" textlink="">
      <cdr:nvSpPr>
        <cdr:cNvPr id="3" name="TextBox 2"/>
        <cdr:cNvSpPr txBox="1"/>
      </cdr:nvSpPr>
      <cdr:spPr>
        <a:xfrm xmlns:a="http://schemas.openxmlformats.org/drawingml/2006/main">
          <a:off x="3124200" y="41910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0.66071</cdr:x>
      <cdr:y>0.90915</cdr:y>
    </cdr:from>
    <cdr:to>
      <cdr:x>0.875</cdr:x>
      <cdr:y>0.9765</cdr:y>
    </cdr:to>
    <cdr:sp macro="" textlink="">
      <cdr:nvSpPr>
        <cdr:cNvPr id="4" name="TextBox 3"/>
        <cdr:cNvSpPr txBox="1"/>
      </cdr:nvSpPr>
      <cdr:spPr>
        <a:xfrm xmlns:a="http://schemas.openxmlformats.org/drawingml/2006/main">
          <a:off x="2819400" y="4114801"/>
          <a:ext cx="914400" cy="304799"/>
        </a:xfrm>
        <a:prstGeom xmlns:a="http://schemas.openxmlformats.org/drawingml/2006/main" prst="rect">
          <a:avLst/>
        </a:prstGeom>
        <a:noFill xmlns:a="http://schemas.openxmlformats.org/drawingml/2006/main"/>
      </cdr:spPr>
      <cdr:style>
        <a:lnRef xmlns:a="http://schemas.openxmlformats.org/drawingml/2006/main" idx="2">
          <a:schemeClr val="dk1"/>
        </a:lnRef>
        <a:fillRef xmlns:a="http://schemas.openxmlformats.org/drawingml/2006/main" idx="1">
          <a:schemeClr val="lt1"/>
        </a:fillRef>
        <a:effectRef xmlns:a="http://schemas.openxmlformats.org/drawingml/2006/main" idx="0">
          <a:schemeClr val="dk1"/>
        </a:effectRef>
        <a:fontRef xmlns:a="http://schemas.openxmlformats.org/drawingml/2006/main" idx="minor">
          <a:schemeClr val="dk1"/>
        </a:fontRef>
      </cdr:style>
      <cdr:txBody>
        <a:bodyPr xmlns:a="http://schemas.openxmlformats.org/drawingml/2006/main" vertOverflow="clip" wrap="none" rtlCol="0"/>
        <a:lstStyle xmlns:a="http://schemas.openxmlformats.org/drawingml/2006/main"/>
        <a:p xmlns:a="http://schemas.openxmlformats.org/drawingml/2006/main">
          <a:r>
            <a:rPr lang="en-US" sz="1200" dirty="0" smtClean="0"/>
            <a:t>Age 3-5</a:t>
          </a:r>
          <a:endParaRPr lang="en-US" sz="1200" dirty="0"/>
        </a:p>
      </cdr:txBody>
    </cdr:sp>
  </cdr:relSizeAnchor>
</c:userShapes>
</file>

<file path=ppt/drawings/drawing2.xml><?xml version="1.0" encoding="utf-8"?>
<c:userShapes xmlns:c="http://schemas.openxmlformats.org/drawingml/2006/chart">
  <cdr:relSizeAnchor xmlns:cdr="http://schemas.openxmlformats.org/drawingml/2006/chartDrawing">
    <cdr:from>
      <cdr:x>0.3375</cdr:x>
      <cdr:y>0.775</cdr:y>
    </cdr:from>
    <cdr:to>
      <cdr:x>0.4875</cdr:x>
      <cdr:y>1</cdr:y>
    </cdr:to>
    <cdr:sp macro="" textlink="">
      <cdr:nvSpPr>
        <cdr:cNvPr id="2" name="TextBox 1"/>
        <cdr:cNvSpPr txBox="1"/>
      </cdr:nvSpPr>
      <cdr:spPr>
        <a:xfrm xmlns:a="http://schemas.openxmlformats.org/drawingml/2006/main">
          <a:off x="2057400" y="31496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0.8</cdr:x>
      <cdr:y>0.775</cdr:y>
    </cdr:from>
    <cdr:to>
      <cdr:x>1</cdr:x>
      <cdr:y>1</cdr:y>
    </cdr:to>
    <cdr:sp macro="" textlink="">
      <cdr:nvSpPr>
        <cdr:cNvPr id="3" name="TextBox 2"/>
        <cdr:cNvSpPr txBox="1"/>
      </cdr:nvSpPr>
      <cdr:spPr>
        <a:xfrm xmlns:a="http://schemas.openxmlformats.org/drawingml/2006/main">
          <a:off x="4876800" y="3149600"/>
          <a:ext cx="12192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9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5"/>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8055"/>
          </a:xfrm>
          <a:prstGeom prst="rect">
            <a:avLst/>
          </a:prstGeom>
        </p:spPr>
        <p:txBody>
          <a:bodyPr vert="horz" lIns="93177" tIns="46589" rIns="93177" bIns="46589" rtlCol="0"/>
          <a:lstStyle>
            <a:lvl1pPr algn="r">
              <a:defRPr sz="1200"/>
            </a:lvl1pPr>
          </a:lstStyle>
          <a:p>
            <a:fld id="{3715F25B-E89A-4026-AC88-8C895339D63D}" type="datetimeFigureOut">
              <a:rPr lang="en-US" smtClean="0"/>
              <a:t>4/13/2016</a:t>
            </a:fld>
            <a:endParaRPr lang="en-US"/>
          </a:p>
        </p:txBody>
      </p:sp>
      <p:sp>
        <p:nvSpPr>
          <p:cNvPr id="4" name="Footer Placeholder 3"/>
          <p:cNvSpPr>
            <a:spLocks noGrp="1"/>
          </p:cNvSpPr>
          <p:nvPr>
            <p:ph type="ftr" sz="quarter" idx="2"/>
          </p:nvPr>
        </p:nvSpPr>
        <p:spPr>
          <a:xfrm>
            <a:off x="0" y="9428584"/>
            <a:ext cx="2945659" cy="498054"/>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28584"/>
            <a:ext cx="2945659" cy="498054"/>
          </a:xfrm>
          <a:prstGeom prst="rect">
            <a:avLst/>
          </a:prstGeom>
        </p:spPr>
        <p:txBody>
          <a:bodyPr vert="horz" lIns="93177" tIns="46589" rIns="93177" bIns="46589" rtlCol="0" anchor="b"/>
          <a:lstStyle>
            <a:lvl1pPr algn="r">
              <a:defRPr sz="1200"/>
            </a:lvl1pPr>
          </a:lstStyle>
          <a:p>
            <a:fld id="{4C6B28DE-E7D7-4224-8C5F-11A1BF9446E7}" type="slidenum">
              <a:rPr lang="en-US" smtClean="0"/>
              <a:t>‹#›</a:t>
            </a:fld>
            <a:endParaRPr lang="en-US"/>
          </a:p>
        </p:txBody>
      </p:sp>
    </p:spTree>
    <p:extLst>
      <p:ext uri="{BB962C8B-B14F-4D97-AF65-F5344CB8AC3E}">
        <p14:creationId xmlns:p14="http://schemas.microsoft.com/office/powerpoint/2010/main" val="3707224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5"/>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50443" y="0"/>
            <a:ext cx="2945659" cy="498055"/>
          </a:xfrm>
          <a:prstGeom prst="rect">
            <a:avLst/>
          </a:prstGeom>
        </p:spPr>
        <p:txBody>
          <a:bodyPr vert="horz" lIns="93177" tIns="46589" rIns="93177" bIns="46589" rtlCol="0"/>
          <a:lstStyle>
            <a:lvl1pPr algn="r">
              <a:defRPr sz="1200"/>
            </a:lvl1pPr>
          </a:lstStyle>
          <a:p>
            <a:fld id="{4EB0EBFA-E794-43D9-AD9C-B014D76BB120}" type="datetimeFigureOut">
              <a:rPr lang="en-US" smtClean="0"/>
              <a:t>4/13/2016</a:t>
            </a:fld>
            <a:endParaRPr lang="en-US"/>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8054"/>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4"/>
          </a:xfrm>
          <a:prstGeom prst="rect">
            <a:avLst/>
          </a:prstGeom>
        </p:spPr>
        <p:txBody>
          <a:bodyPr vert="horz" lIns="93177" tIns="46589" rIns="93177" bIns="46589" rtlCol="0" anchor="b"/>
          <a:lstStyle>
            <a:lvl1pPr algn="r">
              <a:defRPr sz="1200"/>
            </a:lvl1pPr>
          </a:lstStyle>
          <a:p>
            <a:fld id="{76F7B5D3-5FE7-4C1D-86FE-2761E1B55464}" type="slidenum">
              <a:rPr lang="en-US" smtClean="0"/>
              <a:t>‹#›</a:t>
            </a:fld>
            <a:endParaRPr lang="en-US"/>
          </a:p>
        </p:txBody>
      </p:sp>
    </p:spTree>
    <p:extLst>
      <p:ext uri="{BB962C8B-B14F-4D97-AF65-F5344CB8AC3E}">
        <p14:creationId xmlns:p14="http://schemas.microsoft.com/office/powerpoint/2010/main" val="1248134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ACCFB4-9151-409F-B2E2-89D98280B1AF}" type="slidenum">
              <a:rPr lang="en-US" smtClean="0"/>
              <a:t>7</a:t>
            </a:fld>
            <a:endParaRPr lang="en-US" dirty="0"/>
          </a:p>
        </p:txBody>
      </p:sp>
    </p:spTree>
    <p:extLst>
      <p:ext uri="{BB962C8B-B14F-4D97-AF65-F5344CB8AC3E}">
        <p14:creationId xmlns:p14="http://schemas.microsoft.com/office/powerpoint/2010/main" val="2044010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4556" indent="-234556"/>
            <a:endParaRPr lang="bs-Latn-BA" smtClean="0"/>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57051" indent="-291173" eaLnBrk="0" hangingPunct="0">
              <a:defRPr>
                <a:solidFill>
                  <a:schemeClr val="tx1"/>
                </a:solidFill>
                <a:latin typeface="Calibri" pitchFamily="34" charset="0"/>
                <a:ea typeface="MS PGothic" pitchFamily="34" charset="-128"/>
              </a:defRPr>
            </a:lvl2pPr>
            <a:lvl3pPr marL="1164694" indent="-232938" eaLnBrk="0" hangingPunct="0">
              <a:defRPr>
                <a:solidFill>
                  <a:schemeClr val="tx1"/>
                </a:solidFill>
                <a:latin typeface="Calibri" pitchFamily="34" charset="0"/>
                <a:ea typeface="MS PGothic" pitchFamily="34" charset="-128"/>
              </a:defRPr>
            </a:lvl3pPr>
            <a:lvl4pPr marL="1630571" indent="-232938" eaLnBrk="0" hangingPunct="0">
              <a:defRPr>
                <a:solidFill>
                  <a:schemeClr val="tx1"/>
                </a:solidFill>
                <a:latin typeface="Calibri" pitchFamily="34" charset="0"/>
                <a:ea typeface="MS PGothic" pitchFamily="34" charset="-128"/>
              </a:defRPr>
            </a:lvl4pPr>
            <a:lvl5pPr marL="2096449" indent="-232938" eaLnBrk="0" hangingPunct="0">
              <a:defRPr>
                <a:solidFill>
                  <a:schemeClr val="tx1"/>
                </a:solidFill>
                <a:latin typeface="Calibri" pitchFamily="34" charset="0"/>
                <a:ea typeface="MS PGothic" pitchFamily="34" charset="-128"/>
              </a:defRPr>
            </a:lvl5pPr>
            <a:lvl6pPr marL="2562326" indent="-232938" eaLnBrk="0" fontAlgn="base" hangingPunct="0">
              <a:spcBef>
                <a:spcPct val="0"/>
              </a:spcBef>
              <a:spcAft>
                <a:spcPct val="0"/>
              </a:spcAft>
              <a:defRPr>
                <a:solidFill>
                  <a:schemeClr val="tx1"/>
                </a:solidFill>
                <a:latin typeface="Calibri" pitchFamily="34" charset="0"/>
                <a:ea typeface="MS PGothic" pitchFamily="34" charset="-128"/>
              </a:defRPr>
            </a:lvl6pPr>
            <a:lvl7pPr marL="3028203" indent="-232938" eaLnBrk="0" fontAlgn="base" hangingPunct="0">
              <a:spcBef>
                <a:spcPct val="0"/>
              </a:spcBef>
              <a:spcAft>
                <a:spcPct val="0"/>
              </a:spcAft>
              <a:defRPr>
                <a:solidFill>
                  <a:schemeClr val="tx1"/>
                </a:solidFill>
                <a:latin typeface="Calibri" pitchFamily="34" charset="0"/>
                <a:ea typeface="MS PGothic" pitchFamily="34" charset="-128"/>
              </a:defRPr>
            </a:lvl7pPr>
            <a:lvl8pPr marL="3494082" indent="-232938" eaLnBrk="0" fontAlgn="base" hangingPunct="0">
              <a:spcBef>
                <a:spcPct val="0"/>
              </a:spcBef>
              <a:spcAft>
                <a:spcPct val="0"/>
              </a:spcAft>
              <a:defRPr>
                <a:solidFill>
                  <a:schemeClr val="tx1"/>
                </a:solidFill>
                <a:latin typeface="Calibri" pitchFamily="34" charset="0"/>
                <a:ea typeface="MS PGothic" pitchFamily="34" charset="-128"/>
              </a:defRPr>
            </a:lvl8pPr>
            <a:lvl9pPr marL="3959958" indent="-232938"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fld id="{7948A391-1557-4E32-956B-4F0B20D5523E}" type="slidenum">
              <a:rPr lang="bs-Latn-BA" smtClean="0">
                <a:solidFill>
                  <a:prstClr val="black"/>
                </a:solidFill>
              </a:rPr>
              <a:pPr eaLnBrk="1" hangingPunct="1"/>
              <a:t>8</a:t>
            </a:fld>
            <a:endParaRPr lang="bs-Latn-BA" smtClean="0">
              <a:solidFill>
                <a:prstClr val="black"/>
              </a:solidFill>
            </a:endParaRPr>
          </a:p>
        </p:txBody>
      </p:sp>
    </p:spTree>
    <p:extLst>
      <p:ext uri="{BB962C8B-B14F-4D97-AF65-F5344CB8AC3E}">
        <p14:creationId xmlns:p14="http://schemas.microsoft.com/office/powerpoint/2010/main" val="3193936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bs-Latn-BA" b="1" smtClean="0"/>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MS PGothic" pitchFamily="34" charset="-128"/>
              </a:defRPr>
            </a:lvl1pPr>
            <a:lvl2pPr marL="757051" indent="-291173" eaLnBrk="0" hangingPunct="0">
              <a:defRPr>
                <a:solidFill>
                  <a:schemeClr val="tx1"/>
                </a:solidFill>
                <a:latin typeface="Calibri" pitchFamily="34" charset="0"/>
                <a:ea typeface="MS PGothic" pitchFamily="34" charset="-128"/>
              </a:defRPr>
            </a:lvl2pPr>
            <a:lvl3pPr marL="1164694" indent="-232938" eaLnBrk="0" hangingPunct="0">
              <a:defRPr>
                <a:solidFill>
                  <a:schemeClr val="tx1"/>
                </a:solidFill>
                <a:latin typeface="Calibri" pitchFamily="34" charset="0"/>
                <a:ea typeface="MS PGothic" pitchFamily="34" charset="-128"/>
              </a:defRPr>
            </a:lvl3pPr>
            <a:lvl4pPr marL="1630571" indent="-232938" eaLnBrk="0" hangingPunct="0">
              <a:defRPr>
                <a:solidFill>
                  <a:schemeClr val="tx1"/>
                </a:solidFill>
                <a:latin typeface="Calibri" pitchFamily="34" charset="0"/>
                <a:ea typeface="MS PGothic" pitchFamily="34" charset="-128"/>
              </a:defRPr>
            </a:lvl4pPr>
            <a:lvl5pPr marL="2096449" indent="-232938" eaLnBrk="0" hangingPunct="0">
              <a:defRPr>
                <a:solidFill>
                  <a:schemeClr val="tx1"/>
                </a:solidFill>
                <a:latin typeface="Calibri" pitchFamily="34" charset="0"/>
                <a:ea typeface="MS PGothic" pitchFamily="34" charset="-128"/>
              </a:defRPr>
            </a:lvl5pPr>
            <a:lvl6pPr marL="2562326" indent="-232938" eaLnBrk="0" fontAlgn="base" hangingPunct="0">
              <a:spcBef>
                <a:spcPct val="0"/>
              </a:spcBef>
              <a:spcAft>
                <a:spcPct val="0"/>
              </a:spcAft>
              <a:defRPr>
                <a:solidFill>
                  <a:schemeClr val="tx1"/>
                </a:solidFill>
                <a:latin typeface="Calibri" pitchFamily="34" charset="0"/>
                <a:ea typeface="MS PGothic" pitchFamily="34" charset="-128"/>
              </a:defRPr>
            </a:lvl6pPr>
            <a:lvl7pPr marL="3028203" indent="-232938" eaLnBrk="0" fontAlgn="base" hangingPunct="0">
              <a:spcBef>
                <a:spcPct val="0"/>
              </a:spcBef>
              <a:spcAft>
                <a:spcPct val="0"/>
              </a:spcAft>
              <a:defRPr>
                <a:solidFill>
                  <a:schemeClr val="tx1"/>
                </a:solidFill>
                <a:latin typeface="Calibri" pitchFamily="34" charset="0"/>
                <a:ea typeface="MS PGothic" pitchFamily="34" charset="-128"/>
              </a:defRPr>
            </a:lvl7pPr>
            <a:lvl8pPr marL="3494082" indent="-232938" eaLnBrk="0" fontAlgn="base" hangingPunct="0">
              <a:spcBef>
                <a:spcPct val="0"/>
              </a:spcBef>
              <a:spcAft>
                <a:spcPct val="0"/>
              </a:spcAft>
              <a:defRPr>
                <a:solidFill>
                  <a:schemeClr val="tx1"/>
                </a:solidFill>
                <a:latin typeface="Calibri" pitchFamily="34" charset="0"/>
                <a:ea typeface="MS PGothic" pitchFamily="34" charset="-128"/>
              </a:defRPr>
            </a:lvl8pPr>
            <a:lvl9pPr marL="3959958" indent="-232938"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fld id="{0C384ADC-9A52-4804-93DA-C5F68CAE43CD}" type="slidenum">
              <a:rPr lang="bs-Latn-BA" smtClean="0">
                <a:solidFill>
                  <a:prstClr val="black"/>
                </a:solidFill>
              </a:rPr>
              <a:pPr eaLnBrk="1" hangingPunct="1"/>
              <a:t>10</a:t>
            </a:fld>
            <a:endParaRPr lang="bs-Latn-BA" smtClean="0">
              <a:solidFill>
                <a:prstClr val="black"/>
              </a:solidFill>
            </a:endParaRPr>
          </a:p>
        </p:txBody>
      </p:sp>
    </p:spTree>
    <p:extLst>
      <p:ext uri="{BB962C8B-B14F-4D97-AF65-F5344CB8AC3E}">
        <p14:creationId xmlns:p14="http://schemas.microsoft.com/office/powerpoint/2010/main" val="13657671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bs-Latn-BA" altLang="en-US" smtClean="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57066" indent="-291179" eaLnBrk="0" hangingPunct="0">
              <a:defRPr>
                <a:solidFill>
                  <a:schemeClr val="tx1"/>
                </a:solidFill>
                <a:latin typeface="Calibri" panose="020F0502020204030204" pitchFamily="34" charset="0"/>
                <a:ea typeface="MS PGothic" panose="020B0600070205080204" pitchFamily="34" charset="-128"/>
              </a:defRPr>
            </a:lvl2pPr>
            <a:lvl3pPr marL="1164717" indent="-232943" eaLnBrk="0" hangingPunct="0">
              <a:defRPr>
                <a:solidFill>
                  <a:schemeClr val="tx1"/>
                </a:solidFill>
                <a:latin typeface="Calibri" panose="020F0502020204030204" pitchFamily="34" charset="0"/>
                <a:ea typeface="MS PGothic" panose="020B0600070205080204" pitchFamily="34" charset="-128"/>
              </a:defRPr>
            </a:lvl3pPr>
            <a:lvl4pPr marL="1630604" indent="-232943" eaLnBrk="0" hangingPunct="0">
              <a:defRPr>
                <a:solidFill>
                  <a:schemeClr val="tx1"/>
                </a:solidFill>
                <a:latin typeface="Calibri" panose="020F0502020204030204" pitchFamily="34" charset="0"/>
                <a:ea typeface="MS PGothic" panose="020B0600070205080204" pitchFamily="34" charset="-128"/>
              </a:defRPr>
            </a:lvl4pPr>
            <a:lvl5pPr marL="2096491" indent="-232943" eaLnBrk="0" hangingPunct="0">
              <a:defRPr>
                <a:solidFill>
                  <a:schemeClr val="tx1"/>
                </a:solidFill>
                <a:latin typeface="Calibri" panose="020F0502020204030204"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E1CDF22E-E90F-4C0F-A3D4-5DA6133329FE}" type="slidenum">
              <a:rPr lang="bs-Latn-BA" altLang="en-US">
                <a:latin typeface="Arial" panose="020B0604020202020204" pitchFamily="34" charset="0"/>
              </a:rPr>
              <a:pPr eaLnBrk="1" hangingPunct="1"/>
              <a:t>16</a:t>
            </a:fld>
            <a:endParaRPr lang="bs-Latn-BA" altLang="en-US">
              <a:latin typeface="Arial" panose="020B0604020202020204" pitchFamily="34" charset="0"/>
            </a:endParaRPr>
          </a:p>
        </p:txBody>
      </p:sp>
    </p:spTree>
    <p:extLst>
      <p:ext uri="{BB962C8B-B14F-4D97-AF65-F5344CB8AC3E}">
        <p14:creationId xmlns:p14="http://schemas.microsoft.com/office/powerpoint/2010/main" val="2918096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4562" indent="-234562">
              <a:spcBef>
                <a:spcPct val="0"/>
              </a:spcBef>
            </a:pPr>
            <a:endParaRPr lang="bs-Latn-BA" altLang="en-US" smtClean="0"/>
          </a:p>
        </p:txBody>
      </p:sp>
      <p:sp>
        <p:nvSpPr>
          <p:cNvPr id="133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57066" indent="-291179" eaLnBrk="0" hangingPunct="0">
              <a:defRPr>
                <a:solidFill>
                  <a:schemeClr val="tx1"/>
                </a:solidFill>
                <a:latin typeface="Calibri" panose="020F0502020204030204" pitchFamily="34" charset="0"/>
                <a:ea typeface="MS PGothic" panose="020B0600070205080204" pitchFamily="34" charset="-128"/>
              </a:defRPr>
            </a:lvl2pPr>
            <a:lvl3pPr marL="1164717" indent="-232943" eaLnBrk="0" hangingPunct="0">
              <a:defRPr>
                <a:solidFill>
                  <a:schemeClr val="tx1"/>
                </a:solidFill>
                <a:latin typeface="Calibri" panose="020F0502020204030204" pitchFamily="34" charset="0"/>
                <a:ea typeface="MS PGothic" panose="020B0600070205080204" pitchFamily="34" charset="-128"/>
              </a:defRPr>
            </a:lvl3pPr>
            <a:lvl4pPr marL="1630604" indent="-232943" eaLnBrk="0" hangingPunct="0">
              <a:defRPr>
                <a:solidFill>
                  <a:schemeClr val="tx1"/>
                </a:solidFill>
                <a:latin typeface="Calibri" panose="020F0502020204030204" pitchFamily="34" charset="0"/>
                <a:ea typeface="MS PGothic" panose="020B0600070205080204" pitchFamily="34" charset="-128"/>
              </a:defRPr>
            </a:lvl4pPr>
            <a:lvl5pPr marL="2096491" indent="-232943" eaLnBrk="0" hangingPunct="0">
              <a:defRPr>
                <a:solidFill>
                  <a:schemeClr val="tx1"/>
                </a:solidFill>
                <a:latin typeface="Calibri" panose="020F0502020204030204"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25655FF7-DECE-45D1-ACC9-ED253E2E395A}" type="slidenum">
              <a:rPr lang="bs-Latn-BA" altLang="en-US">
                <a:latin typeface="Arial" panose="020B0604020202020204" pitchFamily="34" charset="0"/>
              </a:rPr>
              <a:pPr eaLnBrk="1" hangingPunct="1"/>
              <a:t>17</a:t>
            </a:fld>
            <a:endParaRPr lang="bs-Latn-BA" altLang="en-US">
              <a:latin typeface="Arial" panose="020B0604020202020204" pitchFamily="34" charset="0"/>
            </a:endParaRPr>
          </a:p>
        </p:txBody>
      </p:sp>
    </p:spTree>
    <p:extLst>
      <p:ext uri="{BB962C8B-B14F-4D97-AF65-F5344CB8AC3E}">
        <p14:creationId xmlns:p14="http://schemas.microsoft.com/office/powerpoint/2010/main" val="3823311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bs-Latn-BA" altLang="en-US" smtClean="0"/>
          </a:p>
        </p:txBody>
      </p:sp>
      <p:sp>
        <p:nvSpPr>
          <p:cNvPr id="135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anose="020F0502020204030204" pitchFamily="34" charset="0"/>
                <a:ea typeface="MS PGothic" panose="020B0600070205080204" pitchFamily="34" charset="-128"/>
              </a:defRPr>
            </a:lvl1pPr>
            <a:lvl2pPr marL="757066" indent="-291179" eaLnBrk="0" hangingPunct="0">
              <a:defRPr>
                <a:solidFill>
                  <a:schemeClr val="tx1"/>
                </a:solidFill>
                <a:latin typeface="Calibri" panose="020F0502020204030204" pitchFamily="34" charset="0"/>
                <a:ea typeface="MS PGothic" panose="020B0600070205080204" pitchFamily="34" charset="-128"/>
              </a:defRPr>
            </a:lvl2pPr>
            <a:lvl3pPr marL="1164717" indent="-232943" eaLnBrk="0" hangingPunct="0">
              <a:defRPr>
                <a:solidFill>
                  <a:schemeClr val="tx1"/>
                </a:solidFill>
                <a:latin typeface="Calibri" panose="020F0502020204030204" pitchFamily="34" charset="0"/>
                <a:ea typeface="MS PGothic" panose="020B0600070205080204" pitchFamily="34" charset="-128"/>
              </a:defRPr>
            </a:lvl3pPr>
            <a:lvl4pPr marL="1630604" indent="-232943" eaLnBrk="0" hangingPunct="0">
              <a:defRPr>
                <a:solidFill>
                  <a:schemeClr val="tx1"/>
                </a:solidFill>
                <a:latin typeface="Calibri" panose="020F0502020204030204" pitchFamily="34" charset="0"/>
                <a:ea typeface="MS PGothic" panose="020B0600070205080204" pitchFamily="34" charset="-128"/>
              </a:defRPr>
            </a:lvl4pPr>
            <a:lvl5pPr marL="2096491" indent="-232943" eaLnBrk="0" hangingPunct="0">
              <a:defRPr>
                <a:solidFill>
                  <a:schemeClr val="tx1"/>
                </a:solidFill>
                <a:latin typeface="Calibri" panose="020F0502020204030204" pitchFamily="34" charset="0"/>
                <a:ea typeface="MS PGothic" panose="020B0600070205080204" pitchFamily="34" charset="-128"/>
              </a:defRPr>
            </a:lvl5pPr>
            <a:lvl6pPr marL="2562377"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3028264"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94151"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960038" indent="-232943"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fld id="{BE88262F-9030-41CE-98D2-F795322E19FF}" type="slidenum">
              <a:rPr lang="bs-Latn-BA" altLang="en-US">
                <a:latin typeface="Arial" panose="020B0604020202020204" pitchFamily="34" charset="0"/>
              </a:rPr>
              <a:pPr eaLnBrk="1" hangingPunct="1"/>
              <a:t>18</a:t>
            </a:fld>
            <a:endParaRPr lang="bs-Latn-BA" altLang="en-US">
              <a:latin typeface="Arial" panose="020B0604020202020204" pitchFamily="34" charset="0"/>
            </a:endParaRPr>
          </a:p>
        </p:txBody>
      </p:sp>
    </p:spTree>
    <p:extLst>
      <p:ext uri="{BB962C8B-B14F-4D97-AF65-F5344CB8AC3E}">
        <p14:creationId xmlns:p14="http://schemas.microsoft.com/office/powerpoint/2010/main" val="1916211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E7B928-FF05-4680-B9E6-9CBF46CCBEEC}" type="datetimeFigureOut">
              <a:rPr lang="en-US" smtClean="0"/>
              <a:t>4/13/2016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142285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E7B928-FF05-4680-B9E6-9CBF46CCBEEC}" type="datetimeFigureOut">
              <a:rPr lang="en-US" smtClean="0"/>
              <a:t>4/13/2016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4099523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E7B928-FF05-4680-B9E6-9CBF46CCBEEC}" type="datetimeFigureOut">
              <a:rPr lang="en-US" smtClean="0"/>
              <a:t>4/13/2016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683867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52C1E78-001D-7648-939F-C76F8282EE38}" type="datetime1">
              <a:rPr lang="en-US" smtClean="0">
                <a:solidFill>
                  <a:prstClr val="black">
                    <a:tint val="75000"/>
                  </a:prstClr>
                </a:solidFill>
              </a:rPr>
              <a:pPr/>
              <a:t>4/13/2016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E72F2D-B2AC-6244-8A61-4DB2981BEBB5}" type="slidenum">
              <a:rPr lang="en-US" smtClean="0">
                <a:solidFill>
                  <a:prstClr val="black"/>
                </a:solidFill>
              </a:rPr>
              <a:pPr/>
              <a:t>‹#›</a:t>
            </a:fld>
            <a:endParaRPr lang="en-US" dirty="0">
              <a:solidFill>
                <a:prstClr val="black"/>
              </a:solidFill>
            </a:endParaRPr>
          </a:p>
        </p:txBody>
      </p:sp>
      <p:sp>
        <p:nvSpPr>
          <p:cNvPr id="6" name="Rectangle 2"/>
          <p:cNvSpPr>
            <a:spLocks noChangeArrowheads="1"/>
          </p:cNvSpPr>
          <p:nvPr userDrawn="1"/>
        </p:nvSpPr>
        <p:spPr bwMode="auto">
          <a:xfrm>
            <a:off x="1" y="1596"/>
            <a:ext cx="9149922" cy="914400"/>
          </a:xfrm>
          <a:prstGeom prst="rect">
            <a:avLst/>
          </a:prstGeom>
          <a:solidFill>
            <a:srgbClr val="0099FF"/>
          </a:solidFill>
          <a:ln w="9525">
            <a:noFill/>
            <a:miter lim="800000"/>
            <a:headEnd/>
            <a:tailEnd/>
          </a:ln>
        </p:spPr>
        <p:txBody>
          <a:bodyPr wrap="none" anchor="ctr">
            <a:prstTxWarp prst="textNoShape">
              <a:avLst/>
            </a:prstTxWarp>
          </a:bodyPr>
          <a:lstStyle/>
          <a:p>
            <a:pPr defTabSz="457200"/>
            <a:endParaRPr lang="en-US">
              <a:solidFill>
                <a:prstClr val="black"/>
              </a:solidFill>
            </a:endParaRPr>
          </a:p>
        </p:txBody>
      </p:sp>
      <p:sp>
        <p:nvSpPr>
          <p:cNvPr id="8" name="Title 1"/>
          <p:cNvSpPr>
            <a:spLocks noGrp="1"/>
          </p:cNvSpPr>
          <p:nvPr>
            <p:ph type="ctrTitle"/>
          </p:nvPr>
        </p:nvSpPr>
        <p:spPr>
          <a:xfrm>
            <a:off x="431273" y="238658"/>
            <a:ext cx="6881290" cy="506412"/>
          </a:xfrm>
          <a:prstGeom prst="rect">
            <a:avLst/>
          </a:prstGeom>
        </p:spPr>
        <p:txBody>
          <a:bodyPr/>
          <a:lstStyle>
            <a:lvl1pPr algn="l">
              <a:defRPr sz="2800" b="0">
                <a:solidFill>
                  <a:schemeClr val="bg1"/>
                </a:solidFill>
                <a:latin typeface="Arial"/>
                <a:cs typeface="Arial"/>
              </a:defRPr>
            </a:lvl1pPr>
          </a:lstStyle>
          <a:p>
            <a:r>
              <a:rPr lang="en-US" dirty="0" smtClean="0"/>
              <a:t>Click to edit Master title style</a:t>
            </a:r>
            <a:endParaRPr lang="en-US" dirty="0"/>
          </a:p>
        </p:txBody>
      </p:sp>
      <p:sp>
        <p:nvSpPr>
          <p:cNvPr id="9" name="Text Placeholder 10"/>
          <p:cNvSpPr>
            <a:spLocks noGrp="1"/>
          </p:cNvSpPr>
          <p:nvPr>
            <p:ph type="body" sz="quarter" idx="14"/>
          </p:nvPr>
        </p:nvSpPr>
        <p:spPr>
          <a:xfrm>
            <a:off x="431274" y="2368550"/>
            <a:ext cx="7399867" cy="3492500"/>
          </a:xfrm>
          <a:prstGeom prst="rect">
            <a:avLst/>
          </a:prstGeom>
        </p:spPr>
        <p:txBody>
          <a:bodyPr vert="horz"/>
          <a:lstStyle>
            <a:lvl1pPr>
              <a:defRPr sz="2800">
                <a:latin typeface="Arial"/>
                <a:cs typeface="Arial"/>
              </a:defRPr>
            </a:lvl1pPr>
            <a:lvl2pPr>
              <a:defRPr sz="2400">
                <a:latin typeface="Arial"/>
                <a:cs typeface="Arial"/>
              </a:defRPr>
            </a:lvl2pPr>
            <a:lvl3pPr>
              <a:defRPr>
                <a:latin typeface="Arial"/>
                <a:cs typeface="Arial"/>
              </a:defRPr>
            </a:lvl3pPr>
          </a:lstStyle>
          <a:p>
            <a:pPr lvl="0"/>
            <a:r>
              <a:rPr lang="en-US" dirty="0" smtClean="0"/>
              <a:t>Click to edit Master text styles</a:t>
            </a:r>
          </a:p>
          <a:p>
            <a:pPr lvl="1"/>
            <a:r>
              <a:rPr lang="en-US" dirty="0" smtClean="0"/>
              <a:t>Second level</a:t>
            </a:r>
          </a:p>
        </p:txBody>
      </p:sp>
      <p:sp>
        <p:nvSpPr>
          <p:cNvPr id="10" name="Text Placeholder 11"/>
          <p:cNvSpPr>
            <a:spLocks noGrp="1"/>
          </p:cNvSpPr>
          <p:nvPr>
            <p:ph type="body" sz="quarter" idx="15" hasCustomPrompt="1"/>
          </p:nvPr>
        </p:nvSpPr>
        <p:spPr>
          <a:xfrm>
            <a:off x="427040" y="1660535"/>
            <a:ext cx="7954962" cy="696911"/>
          </a:xfrm>
          <a:prstGeom prst="rect">
            <a:avLst/>
          </a:prstGeom>
        </p:spPr>
        <p:txBody>
          <a:bodyPr vert="horz"/>
          <a:lstStyle>
            <a:lvl1pPr marL="0">
              <a:spcBef>
                <a:spcPts val="0"/>
              </a:spcBef>
              <a:buFontTx/>
              <a:buNone/>
              <a:defRPr sz="2800" b="1">
                <a:latin typeface="Arial"/>
                <a:cs typeface="Arial"/>
              </a:defRPr>
            </a:lvl1pPr>
            <a:lvl2pPr marL="0">
              <a:spcBef>
                <a:spcPts val="0"/>
              </a:spcBef>
              <a:buFontTx/>
              <a:buNone/>
              <a:defRPr sz="2800" b="1">
                <a:latin typeface="Arial"/>
                <a:cs typeface="Arial"/>
              </a:defRPr>
            </a:lvl2pPr>
            <a:lvl3pPr marL="0">
              <a:spcBef>
                <a:spcPts val="0"/>
              </a:spcBef>
              <a:buFontTx/>
              <a:buNone/>
              <a:defRPr sz="2800" b="1">
                <a:latin typeface="Arial"/>
                <a:cs typeface="Arial"/>
              </a:defRPr>
            </a:lvl3pPr>
            <a:lvl4pPr marL="0">
              <a:spcBef>
                <a:spcPts val="0"/>
              </a:spcBef>
              <a:buFontTx/>
              <a:buNone/>
              <a:defRPr sz="2800" b="1">
                <a:latin typeface="Arial"/>
                <a:cs typeface="Arial"/>
              </a:defRPr>
            </a:lvl4pPr>
            <a:lvl5pPr marL="0">
              <a:spcBef>
                <a:spcPts val="0"/>
              </a:spcBef>
              <a:buFontTx/>
              <a:buNone/>
              <a:defRPr sz="2800" b="1">
                <a:latin typeface="Arial"/>
                <a:cs typeface="Arial"/>
              </a:defRPr>
            </a:lvl5pPr>
          </a:lstStyle>
          <a:p>
            <a:pPr lvl="0"/>
            <a:r>
              <a:rPr lang="en-US" dirty="0" smtClean="0"/>
              <a:t>Click to add subtitle</a:t>
            </a:r>
          </a:p>
        </p:txBody>
      </p:sp>
    </p:spTree>
    <p:extLst>
      <p:ext uri="{BB962C8B-B14F-4D97-AF65-F5344CB8AC3E}">
        <p14:creationId xmlns:p14="http://schemas.microsoft.com/office/powerpoint/2010/main" val="8186951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E7B928-FF05-4680-B9E6-9CBF46CCBEEC}" type="datetimeFigureOut">
              <a:rPr lang="en-US" smtClean="0"/>
              <a:t>4/13/2016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202474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E7B928-FF05-4680-B9E6-9CBF46CCBEEC}" type="datetimeFigureOut">
              <a:rPr lang="en-US" smtClean="0"/>
              <a:t>4/13/2016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9462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E7B928-FF05-4680-B9E6-9CBF46CCBEEC}" type="datetimeFigureOut">
              <a:rPr lang="en-US" smtClean="0"/>
              <a:t>4/13/2016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319075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E7B928-FF05-4680-B9E6-9CBF46CCBEEC}" type="datetimeFigureOut">
              <a:rPr lang="en-US" smtClean="0"/>
              <a:t>4/13/2016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923394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E7B928-FF05-4680-B9E6-9CBF46CCBEEC}" type="datetimeFigureOut">
              <a:rPr lang="en-US" smtClean="0"/>
              <a:t>4/13/2016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823666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E7B928-FF05-4680-B9E6-9CBF46CCBEEC}" type="datetimeFigureOut">
              <a:rPr lang="en-US" smtClean="0"/>
              <a:t>4/13/2016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236187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4/13/2016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655738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4/13/2016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459546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E7B928-FF05-4680-B9E6-9CBF46CCBEEC}" type="datetimeFigureOut">
              <a:rPr lang="en-US" smtClean="0"/>
              <a:t>4/13/2016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1EA07C-EE9C-40C2-ADB5-5ED734F62BC1}" type="slidenum">
              <a:rPr lang="en-US" smtClean="0"/>
              <a:t>‹#›</a:t>
            </a:fld>
            <a:endParaRPr lang="en-US"/>
          </a:p>
        </p:txBody>
      </p:sp>
    </p:spTree>
    <p:extLst>
      <p:ext uri="{BB962C8B-B14F-4D97-AF65-F5344CB8AC3E}">
        <p14:creationId xmlns:p14="http://schemas.microsoft.com/office/powerpoint/2010/main" val="1907392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7030A0"/>
                </a:solidFill>
                <a:latin typeface="Calibri" pitchFamily="34" charset="0"/>
              </a:rPr>
              <a:t> </a:t>
            </a:r>
            <a:r>
              <a:rPr lang="en-GB" b="1" dirty="0" smtClean="0">
                <a:solidFill>
                  <a:srgbClr val="00B0F0"/>
                </a:solidFill>
                <a:latin typeface="Calibri" pitchFamily="34" charset="0"/>
              </a:rPr>
              <a:t>SITUATION OF RIGHTS OF CHILDREN</a:t>
            </a:r>
            <a:br>
              <a:rPr lang="en-GB" b="1" dirty="0" smtClean="0">
                <a:solidFill>
                  <a:srgbClr val="00B0F0"/>
                </a:solidFill>
                <a:latin typeface="Calibri" pitchFamily="34" charset="0"/>
              </a:rPr>
            </a:br>
            <a:r>
              <a:rPr lang="en-GB" b="1" dirty="0" smtClean="0">
                <a:solidFill>
                  <a:srgbClr val="00B0F0"/>
                </a:solidFill>
                <a:latin typeface="Calibri" pitchFamily="34" charset="0"/>
              </a:rPr>
              <a:t>IN BOSNIA </a:t>
            </a:r>
            <a:r>
              <a:rPr lang="bs-Latn-BA" b="1" dirty="0" smtClean="0">
                <a:solidFill>
                  <a:srgbClr val="00B0F0"/>
                </a:solidFill>
                <a:latin typeface="Calibri" pitchFamily="34" charset="0"/>
              </a:rPr>
              <a:t>AND</a:t>
            </a:r>
            <a:r>
              <a:rPr lang="en-GB" b="1" dirty="0" smtClean="0">
                <a:solidFill>
                  <a:srgbClr val="00B0F0"/>
                </a:solidFill>
                <a:latin typeface="Calibri" pitchFamily="34" charset="0"/>
              </a:rPr>
              <a:t> HERZEGOVINA</a:t>
            </a:r>
            <a:endParaRPr lang="en-US" b="1" dirty="0">
              <a:solidFill>
                <a:srgbClr val="00B0F0"/>
              </a:solidFill>
            </a:endParaRPr>
          </a:p>
        </p:txBody>
      </p:sp>
      <p:pic>
        <p:nvPicPr>
          <p:cNvPr id="3" name="Picture 2"/>
          <p:cNvPicPr>
            <a:picLocks noChangeAspect="1"/>
          </p:cNvPicPr>
          <p:nvPr/>
        </p:nvPicPr>
        <p:blipFill>
          <a:blip r:embed="rId2"/>
          <a:stretch>
            <a:fillRect/>
          </a:stretch>
        </p:blipFill>
        <p:spPr>
          <a:xfrm>
            <a:off x="2005131" y="1600200"/>
            <a:ext cx="4981337" cy="3299978"/>
          </a:xfrm>
          <a:prstGeom prst="rect">
            <a:avLst/>
          </a:prstGeom>
        </p:spPr>
      </p:pic>
      <p:pic>
        <p:nvPicPr>
          <p:cNvPr id="6" name="Content Placeholder 3" descr="C:\Users\nela\Desktop\255087_10151169774833865_1838634724_n.png"/>
          <p:cNvPicPr>
            <a:picLocks/>
          </p:cNvPicPr>
          <p:nvPr/>
        </p:nvPicPr>
        <p:blipFill>
          <a:blip r:embed="rId3" cstate="print">
            <a:extLst>
              <a:ext uri="{28A0092B-C50C-407E-A947-70E740481C1C}">
                <a14:useLocalDpi xmlns:a14="http://schemas.microsoft.com/office/drawing/2010/main" val="0"/>
              </a:ext>
            </a:extLst>
          </a:blip>
          <a:stretch>
            <a:fillRect/>
          </a:stretch>
        </p:blipFill>
        <p:spPr bwMode="auto">
          <a:xfrm>
            <a:off x="4724400" y="4942832"/>
            <a:ext cx="3124199" cy="1604742"/>
          </a:xfrm>
          <a:prstGeom prst="rect">
            <a:avLst/>
          </a:prstGeom>
          <a:noFill/>
          <a:ln w="9525">
            <a:noFill/>
            <a:miter lim="800000"/>
            <a:headEnd/>
            <a:tailEnd/>
          </a:ln>
        </p:spPr>
      </p:pic>
      <p:sp>
        <p:nvSpPr>
          <p:cNvPr id="7" name="TextBox 6"/>
          <p:cNvSpPr txBox="1"/>
          <p:nvPr/>
        </p:nvSpPr>
        <p:spPr>
          <a:xfrm>
            <a:off x="1983360" y="5517883"/>
            <a:ext cx="2362200" cy="369332"/>
          </a:xfrm>
          <a:prstGeom prst="rect">
            <a:avLst/>
          </a:prstGeom>
          <a:noFill/>
        </p:spPr>
        <p:txBody>
          <a:bodyPr wrap="square" rtlCol="0">
            <a:spAutoFit/>
          </a:bodyPr>
          <a:lstStyle/>
          <a:p>
            <a:r>
              <a:rPr lang="en-US" dirty="0" smtClean="0"/>
              <a:t>Sarajevo, 14 April 2016</a:t>
            </a:r>
            <a:endParaRPr lang="en-US" dirty="0"/>
          </a:p>
        </p:txBody>
      </p:sp>
    </p:spTree>
    <p:extLst>
      <p:ext uri="{BB962C8B-B14F-4D97-AF65-F5344CB8AC3E}">
        <p14:creationId xmlns:p14="http://schemas.microsoft.com/office/powerpoint/2010/main" val="3916731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304800" y="186301"/>
            <a:ext cx="8229600" cy="766762"/>
          </a:xfrm>
        </p:spPr>
        <p:txBody>
          <a:bodyPr>
            <a:normAutofit fontScale="90000"/>
          </a:bodyPr>
          <a:lstStyle/>
          <a:p>
            <a:pPr algn="l" eaLnBrk="1" hangingPunct="1"/>
            <a:r>
              <a:rPr lang="en-US" sz="3200" b="1" dirty="0" smtClean="0">
                <a:solidFill>
                  <a:srgbClr val="7030A0"/>
                </a:solidFill>
              </a:rPr>
              <a:t>Child’s right to early learning: Early childhood education</a:t>
            </a:r>
            <a:endParaRPr lang="bs-Latn-BA" sz="3200" dirty="0" smtClean="0">
              <a:solidFill>
                <a:srgbClr val="7030A0"/>
              </a:solidFill>
            </a:endParaRPr>
          </a:p>
        </p:txBody>
      </p:sp>
      <p:pic>
        <p:nvPicPr>
          <p:cNvPr id="41987"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6188" y="6429375"/>
            <a:ext cx="1071562"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8" name="Picture 3" descr="C:\Documents and Settings\Cabric\My Documents\bh1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4313" y="1428750"/>
            <a:ext cx="2116137" cy="221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9" name="TextBox 7"/>
          <p:cNvSpPr txBox="1">
            <a:spLocks noChangeArrowheads="1"/>
          </p:cNvSpPr>
          <p:nvPr/>
        </p:nvSpPr>
        <p:spPr bwMode="auto">
          <a:xfrm>
            <a:off x="142875" y="3889375"/>
            <a:ext cx="22860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b="1" dirty="0">
                <a:solidFill>
                  <a:srgbClr val="FF9933"/>
                </a:solidFill>
              </a:rPr>
              <a:t>Only 13% of children aged 36-59 months were attending an</a:t>
            </a:r>
            <a:r>
              <a:rPr lang="bs-Latn-BA" b="1" dirty="0">
                <a:solidFill>
                  <a:srgbClr val="FF9933"/>
                </a:solidFill>
              </a:rPr>
              <a:t> </a:t>
            </a:r>
            <a:r>
              <a:rPr lang="en-US" b="1" dirty="0" err="1">
                <a:solidFill>
                  <a:srgbClr val="FF9933"/>
                </a:solidFill>
              </a:rPr>
              <a:t>organised</a:t>
            </a:r>
            <a:r>
              <a:rPr lang="en-US" b="1" dirty="0">
                <a:solidFill>
                  <a:srgbClr val="FF9933"/>
                </a:solidFill>
              </a:rPr>
              <a:t> early childhood education </a:t>
            </a:r>
            <a:r>
              <a:rPr lang="en-US" b="1" dirty="0" err="1" smtClean="0">
                <a:solidFill>
                  <a:srgbClr val="FF9933"/>
                </a:solidFill>
              </a:rPr>
              <a:t>programme</a:t>
            </a:r>
            <a:r>
              <a:rPr lang="en-US" b="1" dirty="0" smtClean="0">
                <a:solidFill>
                  <a:srgbClr val="FF9933"/>
                </a:solidFill>
              </a:rPr>
              <a:t> in 2011</a:t>
            </a:r>
            <a:endParaRPr lang="bs-Latn-BA" b="1" dirty="0">
              <a:solidFill>
                <a:srgbClr val="FF9933"/>
              </a:solidFill>
            </a:endParaRPr>
          </a:p>
        </p:txBody>
      </p:sp>
      <p:pic>
        <p:nvPicPr>
          <p:cNvPr id="41990" name="Picture 7" descr="C:\Documents and Settings\Cabric\My Documents\E2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35238" y="1428750"/>
            <a:ext cx="6180137" cy="448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Explosion 1 6"/>
          <p:cNvSpPr/>
          <p:nvPr/>
        </p:nvSpPr>
        <p:spPr>
          <a:xfrm rot="698662">
            <a:off x="6316663" y="741363"/>
            <a:ext cx="2806700" cy="1871662"/>
          </a:xfrm>
          <a:prstGeom prst="irregularSeal1">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bs-Latn-BA" sz="2800" b="1" dirty="0">
                <a:solidFill>
                  <a:srgbClr val="00B0F0"/>
                </a:solidFill>
              </a:rPr>
              <a:t>2% for Roma</a:t>
            </a:r>
            <a:endParaRPr lang="en-US" sz="2800" b="1" dirty="0">
              <a:solidFill>
                <a:srgbClr val="00B0F0"/>
              </a:solidFill>
            </a:endParaRPr>
          </a:p>
        </p:txBody>
      </p:sp>
    </p:spTree>
    <p:extLst>
      <p:ext uri="{BB962C8B-B14F-4D97-AF65-F5344CB8AC3E}">
        <p14:creationId xmlns:p14="http://schemas.microsoft.com/office/powerpoint/2010/main" val="34544965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sz="4000" b="1" dirty="0" smtClean="0">
                <a:solidFill>
                  <a:srgbClr val="00B0F0"/>
                </a:solidFill>
              </a:rPr>
              <a:t>Child’s right to early learning (Inclusive </a:t>
            </a:r>
            <a:br>
              <a:rPr lang="en-US" sz="4000" b="1" dirty="0" smtClean="0">
                <a:solidFill>
                  <a:srgbClr val="00B0F0"/>
                </a:solidFill>
              </a:rPr>
            </a:br>
            <a:r>
              <a:rPr lang="en-US" sz="4000" b="1" dirty="0" smtClean="0">
                <a:solidFill>
                  <a:srgbClr val="00B0F0"/>
                </a:solidFill>
              </a:rPr>
              <a:t>Pre-school Education)</a:t>
            </a:r>
            <a:endParaRPr lang="en-US" sz="4000" dirty="0">
              <a:solidFill>
                <a:srgbClr val="00B0F0"/>
              </a:solidFill>
            </a:endParaRPr>
          </a:p>
        </p:txBody>
      </p:sp>
      <p:sp>
        <p:nvSpPr>
          <p:cNvPr id="5" name="Content Placeholder 4"/>
          <p:cNvSpPr>
            <a:spLocks noGrp="1"/>
          </p:cNvSpPr>
          <p:nvPr>
            <p:ph sz="half" idx="1"/>
          </p:nvPr>
        </p:nvSpPr>
        <p:spPr>
          <a:xfrm>
            <a:off x="457200" y="1417638"/>
            <a:ext cx="4267200" cy="5135562"/>
          </a:xfrm>
        </p:spPr>
        <p:txBody>
          <a:bodyPr>
            <a:normAutofit/>
          </a:bodyPr>
          <a:lstStyle/>
          <a:p>
            <a:r>
              <a:rPr lang="en-US" sz="2600" dirty="0" smtClean="0"/>
              <a:t>Although </a:t>
            </a:r>
            <a:r>
              <a:rPr lang="en-US" sz="2600" b="1" dirty="0" smtClean="0">
                <a:solidFill>
                  <a:srgbClr val="0099FF"/>
                </a:solidFill>
              </a:rPr>
              <a:t>pre-school enrolment </a:t>
            </a:r>
            <a:r>
              <a:rPr lang="en-US" sz="2600" b="1" dirty="0" smtClean="0"/>
              <a:t>increased, it is still </a:t>
            </a:r>
            <a:r>
              <a:rPr lang="en-US" sz="2600" b="1" dirty="0" smtClean="0">
                <a:solidFill>
                  <a:srgbClr val="FF0000"/>
                </a:solidFill>
              </a:rPr>
              <a:t>too low</a:t>
            </a:r>
            <a:endParaRPr lang="bs-Latn-BA" sz="2600" b="1" dirty="0" smtClean="0">
              <a:solidFill>
                <a:srgbClr val="FF0000"/>
              </a:solidFill>
            </a:endParaRPr>
          </a:p>
          <a:p>
            <a:r>
              <a:rPr lang="en-US" sz="2600" dirty="0" smtClean="0"/>
              <a:t>Increased </a:t>
            </a:r>
            <a:r>
              <a:rPr lang="en-US" sz="2600" dirty="0"/>
              <a:t>access to minimum </a:t>
            </a:r>
            <a:r>
              <a:rPr lang="en-US" sz="2600" b="1" dirty="0">
                <a:solidFill>
                  <a:srgbClr val="0099FF"/>
                </a:solidFill>
              </a:rPr>
              <a:t>3 month pre-school </a:t>
            </a:r>
            <a:r>
              <a:rPr lang="en-US" sz="2600" dirty="0" smtClean="0"/>
              <a:t>prior </a:t>
            </a:r>
            <a:r>
              <a:rPr lang="en-US" sz="2600" dirty="0"/>
              <a:t>to first grade </a:t>
            </a:r>
            <a:endParaRPr lang="bs-Latn-BA" sz="2600" dirty="0"/>
          </a:p>
          <a:p>
            <a:r>
              <a:rPr lang="en-US" sz="2600" dirty="0" smtClean="0"/>
              <a:t>There has been some </a:t>
            </a:r>
            <a:r>
              <a:rPr lang="en-US" sz="2600" dirty="0" err="1" smtClean="0"/>
              <a:t>i</a:t>
            </a:r>
            <a:r>
              <a:rPr lang="bs-Latn-BA" sz="2600" dirty="0" smtClean="0"/>
              <a:t>nitial progress in the i</a:t>
            </a:r>
            <a:r>
              <a:rPr lang="en-US" sz="2600" dirty="0" err="1" smtClean="0"/>
              <a:t>nclusion</a:t>
            </a:r>
            <a:r>
              <a:rPr lang="en-US" sz="2600" dirty="0" smtClean="0"/>
              <a:t> </a:t>
            </a:r>
            <a:r>
              <a:rPr lang="en-US" sz="2600" dirty="0"/>
              <a:t>of </a:t>
            </a:r>
            <a:r>
              <a:rPr lang="bs-Latn-BA" sz="2600" b="1" dirty="0" smtClean="0">
                <a:solidFill>
                  <a:srgbClr val="0099FF"/>
                </a:solidFill>
              </a:rPr>
              <a:t>children with disabilities </a:t>
            </a:r>
            <a:r>
              <a:rPr lang="en-US" sz="2600" b="1" dirty="0" smtClean="0">
                <a:solidFill>
                  <a:srgbClr val="0099FF"/>
                </a:solidFill>
              </a:rPr>
              <a:t>and </a:t>
            </a:r>
            <a:r>
              <a:rPr lang="en-US" sz="2600" b="1" dirty="0">
                <a:solidFill>
                  <a:srgbClr val="0099FF"/>
                </a:solidFill>
              </a:rPr>
              <a:t>Roma </a:t>
            </a:r>
            <a:r>
              <a:rPr lang="en-US" sz="2600" dirty="0" smtClean="0"/>
              <a:t>children, </a:t>
            </a:r>
            <a:r>
              <a:rPr lang="en-US" sz="2600" dirty="0" smtClean="0">
                <a:solidFill>
                  <a:srgbClr val="FF0000"/>
                </a:solidFill>
              </a:rPr>
              <a:t>however a lot more remains to be done!</a:t>
            </a:r>
            <a:endParaRPr lang="en-US" sz="2600" dirty="0">
              <a:solidFill>
                <a:srgbClr val="FF0000"/>
              </a:solidFill>
            </a:endParaRPr>
          </a:p>
          <a:p>
            <a:endParaRPr lang="en-US" dirty="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1346068461"/>
              </p:ext>
            </p:extLst>
          </p:nvPr>
        </p:nvGraphicFramePr>
        <p:xfrm>
          <a:off x="4191000" y="1600200"/>
          <a:ext cx="42672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48833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b="1" dirty="0" smtClean="0">
                <a:solidFill>
                  <a:srgbClr val="00B0F0"/>
                </a:solidFill>
              </a:rPr>
              <a:t/>
            </a:r>
            <a:br>
              <a:rPr lang="en-US" sz="3200" b="1" dirty="0" smtClean="0">
                <a:solidFill>
                  <a:srgbClr val="00B0F0"/>
                </a:solidFill>
              </a:rPr>
            </a:br>
            <a:r>
              <a:rPr lang="en-US" sz="3200" b="1" dirty="0" smtClean="0">
                <a:solidFill>
                  <a:srgbClr val="00B0F0"/>
                </a:solidFill>
              </a:rPr>
              <a:t>Child’s right to education: Net </a:t>
            </a:r>
            <a:r>
              <a:rPr lang="en-US" sz="3200" b="1" dirty="0">
                <a:solidFill>
                  <a:srgbClr val="00B0F0"/>
                </a:solidFill>
              </a:rPr>
              <a:t>primary school completion </a:t>
            </a:r>
            <a:r>
              <a:rPr lang="en-US" sz="3200" b="1" dirty="0" smtClean="0">
                <a:solidFill>
                  <a:srgbClr val="00B0F0"/>
                </a:solidFill>
              </a:rPr>
              <a:t>rate </a:t>
            </a:r>
            <a:br>
              <a:rPr lang="en-US" sz="3200" b="1" dirty="0" smtClean="0">
                <a:solidFill>
                  <a:srgbClr val="00B0F0"/>
                </a:solidFill>
              </a:rPr>
            </a:br>
            <a:r>
              <a:rPr lang="en-US" sz="1300" b="1" i="1" dirty="0">
                <a:solidFill>
                  <a:srgbClr val="FF0000"/>
                </a:solidFill>
              </a:rPr>
              <a:t/>
            </a:r>
            <a:br>
              <a:rPr lang="en-US" sz="1300" b="1" i="1" dirty="0">
                <a:solidFill>
                  <a:srgbClr val="FF0000"/>
                </a:solidFill>
              </a:rPr>
            </a:br>
            <a:r>
              <a:rPr lang="en-US" sz="1300" dirty="0" smtClean="0"/>
              <a:t>The </a:t>
            </a:r>
            <a:r>
              <a:rPr lang="en-US" sz="1300" dirty="0"/>
              <a:t>ratio of the total number of pupils of primary graduation age reaching the last grade for the first time to the number of children of the same age at the beginning of current (or most recent) school year.</a:t>
            </a:r>
            <a:br>
              <a:rPr lang="en-US" sz="1300" dirty="0"/>
            </a:br>
            <a:endParaRPr lang="en-US" sz="1300" b="1" dirty="0"/>
          </a:p>
        </p:txBody>
      </p:sp>
      <p:sp>
        <p:nvSpPr>
          <p:cNvPr id="3" name="Content Placeholder 2"/>
          <p:cNvSpPr>
            <a:spLocks noGrp="1"/>
          </p:cNvSpPr>
          <p:nvPr>
            <p:ph idx="1"/>
          </p:nvPr>
        </p:nvSpPr>
        <p:spPr>
          <a:xfrm>
            <a:off x="457200" y="1676400"/>
            <a:ext cx="8250195" cy="3886200"/>
          </a:xfrm>
        </p:spPr>
        <p:txBody>
          <a:bodyPr/>
          <a:lstStyle/>
          <a:p>
            <a:r>
              <a:rPr lang="en-US" sz="2400" dirty="0" smtClean="0"/>
              <a:t>40</a:t>
            </a:r>
            <a:r>
              <a:rPr lang="en-US" sz="2400" dirty="0"/>
              <a:t>% for Roma (</a:t>
            </a:r>
            <a:r>
              <a:rPr lang="en-US" sz="2400" dirty="0" smtClean="0"/>
              <a:t>45</a:t>
            </a:r>
            <a:r>
              <a:rPr lang="bs-Latn-BA" sz="2400" dirty="0" smtClean="0"/>
              <a:t>% </a:t>
            </a:r>
            <a:r>
              <a:rPr lang="en-US" sz="2400" dirty="0" smtClean="0"/>
              <a:t>M</a:t>
            </a:r>
            <a:r>
              <a:rPr lang="bs-Latn-BA" sz="2400" dirty="0" smtClean="0"/>
              <a:t>ale</a:t>
            </a:r>
            <a:r>
              <a:rPr lang="en-US" sz="2400" dirty="0" smtClean="0"/>
              <a:t>, 34</a:t>
            </a:r>
            <a:r>
              <a:rPr lang="bs-Latn-BA" sz="2400" dirty="0" smtClean="0"/>
              <a:t>% </a:t>
            </a:r>
            <a:r>
              <a:rPr lang="en-US" sz="2400" dirty="0" smtClean="0"/>
              <a:t>F</a:t>
            </a:r>
            <a:r>
              <a:rPr lang="bs-Latn-BA" sz="2400" dirty="0" smtClean="0"/>
              <a:t>emale</a:t>
            </a:r>
            <a:r>
              <a:rPr lang="en-US" sz="2400" dirty="0" smtClean="0"/>
              <a:t>) – </a:t>
            </a:r>
            <a:r>
              <a:rPr lang="en-US" sz="2400" dirty="0" smtClean="0">
                <a:solidFill>
                  <a:srgbClr val="FF0000"/>
                </a:solidFill>
              </a:rPr>
              <a:t>LARGE GENDER GAP</a:t>
            </a:r>
          </a:p>
          <a:p>
            <a:r>
              <a:rPr lang="en-US" sz="2400" dirty="0" smtClean="0"/>
              <a:t>91.5</a:t>
            </a:r>
            <a:r>
              <a:rPr lang="bs-Latn-BA" sz="2400" dirty="0" smtClean="0"/>
              <a:t>%</a:t>
            </a:r>
            <a:r>
              <a:rPr lang="en-US" sz="2400" dirty="0" smtClean="0"/>
              <a:t> for BiH (93</a:t>
            </a:r>
            <a:r>
              <a:rPr lang="bs-Latn-BA" sz="2400" dirty="0" smtClean="0"/>
              <a:t>% </a:t>
            </a:r>
            <a:r>
              <a:rPr lang="en-US" sz="2400" dirty="0" smtClean="0"/>
              <a:t>M; 90</a:t>
            </a:r>
            <a:r>
              <a:rPr lang="bs-Latn-BA" sz="2400" dirty="0" smtClean="0"/>
              <a:t>% </a:t>
            </a:r>
            <a:r>
              <a:rPr lang="en-US" sz="2400" dirty="0" smtClean="0"/>
              <a:t>F) </a:t>
            </a:r>
          </a:p>
          <a:p>
            <a:endParaRPr lang="en-US" dirty="0"/>
          </a:p>
        </p:txBody>
      </p:sp>
      <p:graphicFrame>
        <p:nvGraphicFramePr>
          <p:cNvPr id="5" name="Chart 4"/>
          <p:cNvGraphicFramePr/>
          <p:nvPr>
            <p:extLst>
              <p:ext uri="{D42A27DB-BD31-4B8C-83A1-F6EECF244321}">
                <p14:modId xmlns:p14="http://schemas.microsoft.com/office/powerpoint/2010/main" val="1775631667"/>
              </p:ext>
            </p:extLst>
          </p:nvPr>
        </p:nvGraphicFramePr>
        <p:xfrm>
          <a:off x="1295400" y="2514600"/>
          <a:ext cx="6096000" cy="4064000"/>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81400" y="6578600"/>
            <a:ext cx="1071562"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31609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rgbClr val="7030A0"/>
                </a:solidFill>
              </a:rPr>
              <a:t>Child’s right to education: secondary </a:t>
            </a:r>
            <a:r>
              <a:rPr lang="en-US" sz="3200" b="1" dirty="0">
                <a:solidFill>
                  <a:srgbClr val="7030A0"/>
                </a:solidFill>
              </a:rPr>
              <a:t>school net attendance </a:t>
            </a:r>
            <a:r>
              <a:rPr lang="en-US" sz="3200" b="1" dirty="0" smtClean="0">
                <a:solidFill>
                  <a:srgbClr val="7030A0"/>
                </a:solidFill>
              </a:rPr>
              <a:t>ratio </a:t>
            </a:r>
            <a:endParaRPr lang="en-US" sz="3200" b="1" dirty="0">
              <a:solidFill>
                <a:srgbClr val="7030A0"/>
              </a:solidFill>
            </a:endParaRPr>
          </a:p>
        </p:txBody>
      </p:sp>
      <p:sp>
        <p:nvSpPr>
          <p:cNvPr id="3" name="Content Placeholder 2"/>
          <p:cNvSpPr>
            <a:spLocks noGrp="1"/>
          </p:cNvSpPr>
          <p:nvPr>
            <p:ph idx="1"/>
          </p:nvPr>
        </p:nvSpPr>
        <p:spPr/>
        <p:txBody>
          <a:bodyPr/>
          <a:lstStyle/>
          <a:p>
            <a:pPr marL="0" indent="0">
              <a:buNone/>
            </a:pPr>
            <a:endParaRPr lang="en-US" dirty="0" smtClean="0"/>
          </a:p>
          <a:p>
            <a:endParaRPr lang="en-US" dirty="0"/>
          </a:p>
        </p:txBody>
      </p:sp>
      <p:graphicFrame>
        <p:nvGraphicFramePr>
          <p:cNvPr id="4" name="Chart 3"/>
          <p:cNvGraphicFramePr>
            <a:graphicFrameLocks/>
          </p:cNvGraphicFramePr>
          <p:nvPr>
            <p:extLst>
              <p:ext uri="{D42A27DB-BD31-4B8C-83A1-F6EECF244321}">
                <p14:modId xmlns:p14="http://schemas.microsoft.com/office/powerpoint/2010/main" val="3499407759"/>
              </p:ext>
            </p:extLst>
          </p:nvPr>
        </p:nvGraphicFramePr>
        <p:xfrm>
          <a:off x="533400" y="1852506"/>
          <a:ext cx="7772400" cy="4648200"/>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6188" y="6429375"/>
            <a:ext cx="1071562"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1828800" y="1327900"/>
            <a:ext cx="8382000" cy="276999"/>
          </a:xfrm>
          <a:prstGeom prst="rect">
            <a:avLst/>
          </a:prstGeom>
          <a:noFill/>
        </p:spPr>
        <p:txBody>
          <a:bodyPr wrap="square" rtlCol="0">
            <a:spAutoFit/>
          </a:bodyPr>
          <a:lstStyle/>
          <a:p>
            <a:r>
              <a:rPr lang="en-US" sz="1200" dirty="0" smtClean="0"/>
              <a:t>Percentage of secondary school age children attending secondary school or higher </a:t>
            </a:r>
            <a:endParaRPr lang="en-US" sz="1200" dirty="0"/>
          </a:p>
        </p:txBody>
      </p:sp>
    </p:spTree>
    <p:extLst>
      <p:ext uri="{BB962C8B-B14F-4D97-AF65-F5344CB8AC3E}">
        <p14:creationId xmlns:p14="http://schemas.microsoft.com/office/powerpoint/2010/main" val="17622647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0891" y="152400"/>
            <a:ext cx="8742218" cy="1477328"/>
          </a:xfrm>
          <a:prstGeom prst="rect">
            <a:avLst/>
          </a:prstGeom>
          <a:noFill/>
        </p:spPr>
        <p:txBody>
          <a:bodyPr wrap="square" rtlCol="0">
            <a:spAutoFit/>
          </a:bodyPr>
          <a:lstStyle/>
          <a:p>
            <a:r>
              <a:rPr lang="en-US" b="1" i="1" dirty="0">
                <a:solidFill>
                  <a:srgbClr val="0070C0"/>
                </a:solidFill>
              </a:rPr>
              <a:t>The rate of children in residential care is </a:t>
            </a:r>
            <a:r>
              <a:rPr lang="en-US" b="1" i="1" dirty="0" smtClean="0">
                <a:solidFill>
                  <a:srgbClr val="0070C0"/>
                </a:solidFill>
              </a:rPr>
              <a:t>highest </a:t>
            </a:r>
            <a:r>
              <a:rPr lang="en-US" b="1" i="1" dirty="0">
                <a:solidFill>
                  <a:srgbClr val="0070C0"/>
                </a:solidFill>
              </a:rPr>
              <a:t>in Kazakhstan, Lithuania and the Czech Republic and </a:t>
            </a:r>
            <a:r>
              <a:rPr lang="en-US" b="1" i="1" dirty="0" smtClean="0">
                <a:solidFill>
                  <a:srgbClr val="0070C0"/>
                </a:solidFill>
              </a:rPr>
              <a:t>lowest </a:t>
            </a:r>
            <a:r>
              <a:rPr lang="en-US" b="1" i="1" dirty="0">
                <a:solidFill>
                  <a:srgbClr val="0070C0"/>
                </a:solidFill>
              </a:rPr>
              <a:t>in Albania, t</a:t>
            </a:r>
            <a:r>
              <a:rPr lang="en-US" b="1" i="1" dirty="0" smtClean="0">
                <a:solidFill>
                  <a:srgbClr val="0070C0"/>
                </a:solidFill>
              </a:rPr>
              <a:t>he former Yugoslav Republic of Macedonia </a:t>
            </a:r>
            <a:r>
              <a:rPr lang="en-US" b="1" i="1" dirty="0">
                <a:solidFill>
                  <a:srgbClr val="0070C0"/>
                </a:solidFill>
              </a:rPr>
              <a:t>and Georgia. </a:t>
            </a:r>
            <a:r>
              <a:rPr lang="en-US" b="1" i="1" u="sng" dirty="0">
                <a:solidFill>
                  <a:srgbClr val="0070C0"/>
                </a:solidFill>
              </a:rPr>
              <a:t>The proportion of children with disabilities </a:t>
            </a:r>
            <a:r>
              <a:rPr lang="en-US" b="1" i="1" u="sng" dirty="0" smtClean="0">
                <a:solidFill>
                  <a:srgbClr val="0070C0"/>
                </a:solidFill>
              </a:rPr>
              <a:t>in residential care is </a:t>
            </a:r>
            <a:r>
              <a:rPr lang="en-US" b="1" i="1" u="sng" dirty="0">
                <a:solidFill>
                  <a:srgbClr val="0070C0"/>
                </a:solidFill>
              </a:rPr>
              <a:t>close to 70% in </a:t>
            </a:r>
            <a:r>
              <a:rPr lang="en-US" b="1" i="1" dirty="0">
                <a:solidFill>
                  <a:srgbClr val="0070C0"/>
                </a:solidFill>
              </a:rPr>
              <a:t>Montenegro and </a:t>
            </a:r>
            <a:r>
              <a:rPr lang="en-US" b="1" i="1" u="sng" dirty="0" smtClean="0">
                <a:solidFill>
                  <a:srgbClr val="0070C0"/>
                </a:solidFill>
              </a:rPr>
              <a:t>Bosnia and Herzegovina.  </a:t>
            </a:r>
            <a:r>
              <a:rPr lang="en-US" b="1" i="1" dirty="0" smtClean="0">
                <a:solidFill>
                  <a:srgbClr val="0070C0"/>
                </a:solidFill>
              </a:rPr>
              <a:t>The proportion of boys in residential care is higher than that of girls in all countries with disaggregated data. </a:t>
            </a:r>
            <a:endParaRPr lang="en-US" b="1" i="1" dirty="0">
              <a:solidFill>
                <a:srgbClr val="0070C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146" y="1655128"/>
            <a:ext cx="7647708" cy="498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5979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Anne B&amp;H 2009 - 2013\Disability\Campaign materials\Billboards\Gdje mnogi vide teret mi vidimo ljubav 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571567"/>
            <a:ext cx="8534400" cy="640456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90600" y="5562600"/>
            <a:ext cx="7620000" cy="457200"/>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27574649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4"/>
          <p:cNvSpPr txBox="1">
            <a:spLocks noChangeArrowheads="1"/>
          </p:cNvSpPr>
          <p:nvPr/>
        </p:nvSpPr>
        <p:spPr bwMode="auto">
          <a:xfrm>
            <a:off x="571500" y="5000625"/>
            <a:ext cx="8001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endParaRPr lang="bs-Latn-BA" altLang="en-US"/>
          </a:p>
        </p:txBody>
      </p:sp>
      <p:pic>
        <p:nvPicPr>
          <p:cNvPr id="32771"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3313" y="6443663"/>
            <a:ext cx="1357312"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Title 1"/>
          <p:cNvSpPr>
            <a:spLocks noGrp="1"/>
          </p:cNvSpPr>
          <p:nvPr>
            <p:ph type="title"/>
          </p:nvPr>
        </p:nvSpPr>
        <p:spPr>
          <a:xfrm>
            <a:off x="457200" y="172234"/>
            <a:ext cx="8229600" cy="1245404"/>
          </a:xfrm>
        </p:spPr>
        <p:txBody>
          <a:bodyPr/>
          <a:lstStyle/>
          <a:p>
            <a:pPr algn="l" eaLnBrk="1" hangingPunct="1"/>
            <a:r>
              <a:rPr lang="en-US" altLang="en-US" sz="3200" b="1" dirty="0" smtClean="0">
                <a:solidFill>
                  <a:srgbClr val="00B0F0"/>
                </a:solidFill>
              </a:rPr>
              <a:t>Child’s right to health and childhood </a:t>
            </a:r>
            <a:br>
              <a:rPr lang="en-US" altLang="en-US" sz="3200" b="1" dirty="0" smtClean="0">
                <a:solidFill>
                  <a:srgbClr val="00B0F0"/>
                </a:solidFill>
              </a:rPr>
            </a:br>
            <a:endParaRPr lang="bs-Latn-BA" altLang="en-US" sz="3200" b="1" dirty="0" smtClean="0">
              <a:solidFill>
                <a:srgbClr val="00B0F0"/>
              </a:solidFill>
            </a:endParaRPr>
          </a:p>
        </p:txBody>
      </p:sp>
      <p:sp>
        <p:nvSpPr>
          <p:cNvPr id="32773" name="TextBox 5"/>
          <p:cNvSpPr txBox="1">
            <a:spLocks noChangeArrowheads="1"/>
          </p:cNvSpPr>
          <p:nvPr/>
        </p:nvSpPr>
        <p:spPr bwMode="auto">
          <a:xfrm>
            <a:off x="285750" y="1219200"/>
            <a:ext cx="8072437"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r>
              <a:rPr lang="en-US" altLang="en-US" sz="2800" b="1" dirty="0">
                <a:solidFill>
                  <a:srgbClr val="00B0F0"/>
                </a:solidFill>
              </a:rPr>
              <a:t>Early childbearing</a:t>
            </a:r>
            <a:endParaRPr lang="en-US" altLang="en-US" sz="2800" b="1" dirty="0" smtClean="0"/>
          </a:p>
          <a:p>
            <a:pPr eaLnBrk="1" hangingPunct="1"/>
            <a:r>
              <a:rPr lang="en-US" altLang="en-US" sz="2800" b="1" dirty="0" smtClean="0"/>
              <a:t>1 in 3 Roma women aged 20-24</a:t>
            </a:r>
            <a:endParaRPr lang="hr-HR" altLang="en-US" sz="2800" b="1" dirty="0"/>
          </a:p>
          <a:p>
            <a:pPr eaLnBrk="1" hangingPunct="1"/>
            <a:r>
              <a:rPr lang="en-US" altLang="en-US" sz="2800" b="1" dirty="0"/>
              <a:t>h</a:t>
            </a:r>
            <a:r>
              <a:rPr lang="en-US" altLang="en-US" sz="2800" b="1" dirty="0" smtClean="0"/>
              <a:t>as had a </a:t>
            </a:r>
            <a:r>
              <a:rPr lang="en-US" altLang="en-US" sz="2800" b="1" dirty="0" smtClean="0">
                <a:solidFill>
                  <a:srgbClr val="7030A0"/>
                </a:solidFill>
              </a:rPr>
              <a:t>LIVE BIRTH </a:t>
            </a:r>
            <a:r>
              <a:rPr lang="en-US" altLang="en-US" sz="2800" b="1" dirty="0" smtClean="0"/>
              <a:t>before</a:t>
            </a:r>
            <a:endParaRPr lang="hr-HR" altLang="en-US" sz="2800" b="1" dirty="0"/>
          </a:p>
          <a:p>
            <a:pPr eaLnBrk="1" hangingPunct="1"/>
            <a:r>
              <a:rPr lang="en-US" altLang="en-US" sz="2800" b="1" dirty="0" smtClean="0"/>
              <a:t>Age 18 </a:t>
            </a:r>
            <a:r>
              <a:rPr lang="hr-HR" altLang="en-US" sz="2800" b="1" dirty="0" smtClean="0">
                <a:solidFill>
                  <a:srgbClr val="FFC000"/>
                </a:solidFill>
              </a:rPr>
              <a:t>[31%]</a:t>
            </a:r>
            <a:endParaRPr lang="en-US" altLang="en-US" sz="2800" b="1" dirty="0" smtClean="0">
              <a:solidFill>
                <a:srgbClr val="FFC000"/>
              </a:solidFill>
            </a:endParaRPr>
          </a:p>
          <a:p>
            <a:pPr eaLnBrk="1" hangingPunct="1"/>
            <a:endParaRPr lang="en-US" altLang="en-US" sz="2800" b="1" dirty="0" smtClean="0">
              <a:solidFill>
                <a:srgbClr val="FFC000"/>
              </a:solidFill>
            </a:endParaRPr>
          </a:p>
          <a:p>
            <a:pPr eaLnBrk="1" hangingPunct="1"/>
            <a:r>
              <a:rPr lang="en-US" altLang="en-US" sz="2800" b="1" dirty="0">
                <a:solidFill>
                  <a:srgbClr val="FFC000"/>
                </a:solidFill>
              </a:rPr>
              <a:t> </a:t>
            </a:r>
            <a:r>
              <a:rPr lang="en-US" altLang="en-US" sz="2800" b="1" dirty="0" smtClean="0">
                <a:solidFill>
                  <a:srgbClr val="FFC000"/>
                </a:solidFill>
              </a:rPr>
              <a:t> </a:t>
            </a:r>
          </a:p>
          <a:p>
            <a:pPr eaLnBrk="1" hangingPunct="1"/>
            <a:r>
              <a:rPr lang="en-US" altLang="en-US" sz="2800" b="1" dirty="0" smtClean="0">
                <a:solidFill>
                  <a:srgbClr val="FFC000"/>
                </a:solidFill>
              </a:rPr>
              <a:t> </a:t>
            </a:r>
            <a:r>
              <a:rPr lang="en-US" altLang="en-US" sz="3200" b="1" dirty="0" smtClean="0">
                <a:solidFill>
                  <a:srgbClr val="00B0F0"/>
                </a:solidFill>
              </a:rPr>
              <a:t>Early marriage</a:t>
            </a:r>
            <a:endParaRPr lang="en-US" altLang="en-US" sz="3200" b="1" dirty="0">
              <a:solidFill>
                <a:srgbClr val="00B0F0"/>
              </a:solidFill>
            </a:endParaRPr>
          </a:p>
          <a:p>
            <a:pPr eaLnBrk="1" hangingPunct="1"/>
            <a:r>
              <a:rPr lang="en-US" altLang="en-US" sz="2800" b="1" dirty="0" smtClean="0"/>
              <a:t>1 in 2 Roma women </a:t>
            </a:r>
            <a:r>
              <a:rPr lang="hr-HR" altLang="en-US" sz="2800" b="1" dirty="0" smtClean="0"/>
              <a:t>[</a:t>
            </a:r>
            <a:r>
              <a:rPr lang="en-US" altLang="en-US" sz="2800" b="1" dirty="0" smtClean="0"/>
              <a:t>49</a:t>
            </a:r>
            <a:r>
              <a:rPr lang="hr-HR" altLang="en-US" sz="2800" b="1" dirty="0" smtClean="0"/>
              <a:t>%]</a:t>
            </a:r>
            <a:endParaRPr lang="en-US" altLang="en-US" sz="2800" b="1" dirty="0" smtClean="0"/>
          </a:p>
          <a:p>
            <a:pPr eaLnBrk="1" hangingPunct="1"/>
            <a:r>
              <a:rPr lang="en-US" altLang="en-US" sz="2800" b="1" dirty="0" smtClean="0"/>
              <a:t>1 in 5 Roma men </a:t>
            </a:r>
            <a:r>
              <a:rPr lang="hr-HR" altLang="en-US" sz="2800" b="1" dirty="0" smtClean="0"/>
              <a:t>[</a:t>
            </a:r>
            <a:r>
              <a:rPr lang="en-US" altLang="en-US" sz="2800" b="1" dirty="0" smtClean="0"/>
              <a:t>20</a:t>
            </a:r>
            <a:r>
              <a:rPr lang="hr-HR" altLang="en-US" sz="2800" b="1" dirty="0" smtClean="0"/>
              <a:t>%]</a:t>
            </a:r>
            <a:r>
              <a:rPr lang="en-US" altLang="en-US" sz="2800" b="1" dirty="0" smtClean="0"/>
              <a:t> aged 20-24</a:t>
            </a:r>
          </a:p>
          <a:p>
            <a:pPr eaLnBrk="1" hangingPunct="1"/>
            <a:r>
              <a:rPr lang="en-US" altLang="en-US" sz="2800" b="1" dirty="0" smtClean="0">
                <a:solidFill>
                  <a:srgbClr val="7030A0"/>
                </a:solidFill>
              </a:rPr>
              <a:t>WAS MARRIED </a:t>
            </a:r>
            <a:r>
              <a:rPr lang="en-US" altLang="en-US" sz="2800" b="1" dirty="0" smtClean="0"/>
              <a:t>before age 18</a:t>
            </a:r>
            <a:endParaRPr lang="bs-Latn-BA" altLang="en-US" sz="2800" b="1" dirty="0">
              <a:solidFill>
                <a:srgbClr val="FFC000"/>
              </a:solidFill>
            </a:endParaRPr>
          </a:p>
          <a:p>
            <a:pPr eaLnBrk="1" hangingPunct="1"/>
            <a:endParaRPr lang="bs-Latn-BA" altLang="en-US" sz="2000" b="1" dirty="0">
              <a:solidFill>
                <a:srgbClr val="A6A6A6"/>
              </a:solidFill>
            </a:endParaRPr>
          </a:p>
        </p:txBody>
      </p:sp>
      <p:pic>
        <p:nvPicPr>
          <p:cNvPr id="32774" name="Picture 1" descr="C:\Documents and Settings\Cabric\My Documents\r8.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1057047"/>
            <a:ext cx="2693946" cy="2677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08321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Box 4"/>
          <p:cNvSpPr txBox="1">
            <a:spLocks noChangeArrowheads="1"/>
          </p:cNvSpPr>
          <p:nvPr/>
        </p:nvSpPr>
        <p:spPr bwMode="auto">
          <a:xfrm>
            <a:off x="571500" y="5000625"/>
            <a:ext cx="8001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endParaRPr lang="bs-Latn-BA" altLang="en-US"/>
          </a:p>
        </p:txBody>
      </p:sp>
      <p:pic>
        <p:nvPicPr>
          <p:cNvPr id="5222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43313" y="6443663"/>
            <a:ext cx="1357312"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8" name="Title 5"/>
          <p:cNvSpPr>
            <a:spLocks noGrp="1"/>
          </p:cNvSpPr>
          <p:nvPr>
            <p:ph type="title"/>
          </p:nvPr>
        </p:nvSpPr>
        <p:spPr>
          <a:xfrm>
            <a:off x="914400" y="142875"/>
            <a:ext cx="8229600" cy="642938"/>
          </a:xfrm>
        </p:spPr>
        <p:txBody>
          <a:bodyPr>
            <a:normAutofit fontScale="90000"/>
          </a:bodyPr>
          <a:lstStyle/>
          <a:p>
            <a:pPr algn="l" eaLnBrk="1" hangingPunct="1"/>
            <a:r>
              <a:rPr lang="en-US" altLang="en-US" sz="3200" b="1" dirty="0" smtClean="0">
                <a:solidFill>
                  <a:srgbClr val="00B0F0"/>
                </a:solidFill>
              </a:rPr>
              <a:t>Child’s right to life free of violence: Child discipline</a:t>
            </a:r>
            <a:endParaRPr lang="bs-Latn-BA" altLang="en-US" sz="3200" dirty="0" smtClean="0">
              <a:solidFill>
                <a:srgbClr val="00B0F0"/>
              </a:solidFill>
            </a:endParaRPr>
          </a:p>
        </p:txBody>
      </p:sp>
      <p:pic>
        <p:nvPicPr>
          <p:cNvPr id="52229" name="Picture 6" descr="C:\Documents and Settings\Cabric\My Documents\r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5875" y="857250"/>
            <a:ext cx="6143625" cy="540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4648200" y="1001033"/>
            <a:ext cx="1959429" cy="369332"/>
          </a:xfrm>
          <a:prstGeom prst="rect">
            <a:avLst/>
          </a:prstGeom>
          <a:solidFill>
            <a:schemeClr val="bg1"/>
          </a:solidFill>
        </p:spPr>
        <p:txBody>
          <a:bodyPr wrap="square" rtlCol="0">
            <a:spAutoFit/>
          </a:bodyPr>
          <a:lstStyle/>
          <a:p>
            <a:r>
              <a:rPr lang="en-US" dirty="0" smtClean="0"/>
              <a:t>ROMA</a:t>
            </a:r>
            <a:endParaRPr lang="en-US" dirty="0"/>
          </a:p>
        </p:txBody>
      </p:sp>
      <p:sp>
        <p:nvSpPr>
          <p:cNvPr id="7" name="TextBox 6"/>
          <p:cNvSpPr txBox="1"/>
          <p:nvPr/>
        </p:nvSpPr>
        <p:spPr>
          <a:xfrm>
            <a:off x="4648200" y="1370365"/>
            <a:ext cx="2590800" cy="369332"/>
          </a:xfrm>
          <a:prstGeom prst="rect">
            <a:avLst/>
          </a:prstGeom>
          <a:solidFill>
            <a:schemeClr val="bg1"/>
          </a:solidFill>
        </p:spPr>
        <p:txBody>
          <a:bodyPr wrap="square" rtlCol="0">
            <a:spAutoFit/>
          </a:bodyPr>
          <a:lstStyle/>
          <a:p>
            <a:r>
              <a:rPr lang="en-US" dirty="0" smtClean="0"/>
              <a:t>Mainstream population</a:t>
            </a:r>
            <a:endParaRPr lang="en-US" dirty="0"/>
          </a:p>
        </p:txBody>
      </p:sp>
      <p:sp>
        <p:nvSpPr>
          <p:cNvPr id="8" name="TextBox 7"/>
          <p:cNvSpPr txBox="1"/>
          <p:nvPr/>
        </p:nvSpPr>
        <p:spPr>
          <a:xfrm>
            <a:off x="1981200" y="5368409"/>
            <a:ext cx="2667000" cy="923330"/>
          </a:xfrm>
          <a:prstGeom prst="rect">
            <a:avLst/>
          </a:prstGeom>
          <a:solidFill>
            <a:schemeClr val="bg1"/>
          </a:solidFill>
        </p:spPr>
        <p:txBody>
          <a:bodyPr wrap="square" rtlCol="0">
            <a:spAutoFit/>
          </a:bodyPr>
          <a:lstStyle/>
          <a:p>
            <a:pPr algn="ctr"/>
            <a:r>
              <a:rPr lang="en-US" dirty="0" smtClean="0"/>
              <a:t>Any method of violent discipline</a:t>
            </a:r>
          </a:p>
          <a:p>
            <a:endParaRPr lang="en-US" dirty="0"/>
          </a:p>
        </p:txBody>
      </p:sp>
      <p:sp>
        <p:nvSpPr>
          <p:cNvPr id="9" name="TextBox 8"/>
          <p:cNvSpPr txBox="1"/>
          <p:nvPr/>
        </p:nvSpPr>
        <p:spPr>
          <a:xfrm>
            <a:off x="5274129" y="5311875"/>
            <a:ext cx="2667000" cy="923330"/>
          </a:xfrm>
          <a:prstGeom prst="rect">
            <a:avLst/>
          </a:prstGeom>
          <a:solidFill>
            <a:schemeClr val="bg1"/>
          </a:solidFill>
        </p:spPr>
        <p:txBody>
          <a:bodyPr wrap="square" rtlCol="0">
            <a:spAutoFit/>
          </a:bodyPr>
          <a:lstStyle/>
          <a:p>
            <a:pPr algn="ctr"/>
            <a:r>
              <a:rPr lang="en-US" dirty="0" smtClean="0"/>
              <a:t>Any method of </a:t>
            </a:r>
          </a:p>
          <a:p>
            <a:pPr algn="ctr"/>
            <a:r>
              <a:rPr lang="en-US" dirty="0" smtClean="0"/>
              <a:t>non-violent discipline</a:t>
            </a:r>
          </a:p>
          <a:p>
            <a:endParaRPr lang="en-US" dirty="0"/>
          </a:p>
        </p:txBody>
      </p:sp>
      <p:sp>
        <p:nvSpPr>
          <p:cNvPr id="3" name="TextBox 2"/>
          <p:cNvSpPr txBox="1"/>
          <p:nvPr/>
        </p:nvSpPr>
        <p:spPr>
          <a:xfrm>
            <a:off x="3200400" y="5943600"/>
            <a:ext cx="327660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t>                  Children 2-14 </a:t>
            </a:r>
            <a:endParaRPr lang="en-US" dirty="0"/>
          </a:p>
        </p:txBody>
      </p:sp>
    </p:spTree>
    <p:extLst>
      <p:ext uri="{BB962C8B-B14F-4D97-AF65-F5344CB8AC3E}">
        <p14:creationId xmlns:p14="http://schemas.microsoft.com/office/powerpoint/2010/main" val="2105152980"/>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C:\Documents and Settings\Cabric\Desktop\slid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9525"/>
            <a:ext cx="7210425" cy="615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5" name="TextBox 4"/>
          <p:cNvSpPr txBox="1">
            <a:spLocks noChangeArrowheads="1"/>
          </p:cNvSpPr>
          <p:nvPr/>
        </p:nvSpPr>
        <p:spPr bwMode="auto">
          <a:xfrm>
            <a:off x="571500" y="5000625"/>
            <a:ext cx="8001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MS PGothic" panose="020B0600070205080204" pitchFamily="34" charset="-128"/>
              </a:defRPr>
            </a:lvl1pPr>
            <a:lvl2pPr marL="742950" indent="-285750" eaLnBrk="0" hangingPunct="0">
              <a:defRPr>
                <a:solidFill>
                  <a:schemeClr val="tx1"/>
                </a:solidFill>
                <a:latin typeface="Calibri" panose="020F0502020204030204" pitchFamily="34" charset="0"/>
                <a:ea typeface="MS PGothic" panose="020B0600070205080204" pitchFamily="34" charset="-128"/>
              </a:defRPr>
            </a:lvl2pPr>
            <a:lvl3pPr marL="1143000" indent="-228600" eaLnBrk="0" hangingPunct="0">
              <a:defRPr>
                <a:solidFill>
                  <a:schemeClr val="tx1"/>
                </a:solidFill>
                <a:latin typeface="Calibri" panose="020F0502020204030204" pitchFamily="34" charset="0"/>
                <a:ea typeface="MS PGothic" panose="020B0600070205080204" pitchFamily="34" charset="-128"/>
              </a:defRPr>
            </a:lvl3pPr>
            <a:lvl4pPr marL="1600200" indent="-228600" eaLnBrk="0" hangingPunct="0">
              <a:defRPr>
                <a:solidFill>
                  <a:schemeClr val="tx1"/>
                </a:solidFill>
                <a:latin typeface="Calibri" panose="020F0502020204030204" pitchFamily="34" charset="0"/>
                <a:ea typeface="MS PGothic" panose="020B0600070205080204" pitchFamily="34" charset="-128"/>
              </a:defRPr>
            </a:lvl4pPr>
            <a:lvl5pPr marL="2057400" indent="-228600" eaLnBrk="0" hangingPunc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eaLnBrk="1" hangingPunct="1"/>
            <a:endParaRPr lang="bs-Latn-BA" altLang="en-US"/>
          </a:p>
        </p:txBody>
      </p:sp>
      <p:pic>
        <p:nvPicPr>
          <p:cNvPr id="5427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3313" y="6443663"/>
            <a:ext cx="1357312"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7" name="Title 1"/>
          <p:cNvSpPr>
            <a:spLocks noGrp="1"/>
          </p:cNvSpPr>
          <p:nvPr>
            <p:ph type="title"/>
          </p:nvPr>
        </p:nvSpPr>
        <p:spPr>
          <a:xfrm>
            <a:off x="305401" y="76200"/>
            <a:ext cx="8229600" cy="928688"/>
          </a:xfrm>
        </p:spPr>
        <p:txBody>
          <a:bodyPr>
            <a:normAutofit fontScale="90000"/>
          </a:bodyPr>
          <a:lstStyle/>
          <a:p>
            <a:pPr algn="l"/>
            <a:r>
              <a:rPr lang="en-US" altLang="en-US" sz="2800" b="1" dirty="0" smtClean="0">
                <a:solidFill>
                  <a:srgbClr val="00B0F0"/>
                </a:solidFill>
              </a:rPr>
              <a:t>Child right to life free of violence: Attitudes towards domestic violence</a:t>
            </a:r>
            <a:endParaRPr lang="bs-Latn-BA" altLang="en-US" sz="2800" dirty="0" smtClean="0">
              <a:solidFill>
                <a:srgbClr val="00B0F0"/>
              </a:solidFill>
            </a:endParaRPr>
          </a:p>
        </p:txBody>
      </p:sp>
      <p:sp>
        <p:nvSpPr>
          <p:cNvPr id="6" name="TextBox 5"/>
          <p:cNvSpPr txBox="1"/>
          <p:nvPr/>
        </p:nvSpPr>
        <p:spPr>
          <a:xfrm>
            <a:off x="4191000" y="5568355"/>
            <a:ext cx="1357312" cy="338554"/>
          </a:xfrm>
          <a:prstGeom prst="rect">
            <a:avLst/>
          </a:prstGeom>
          <a:noFill/>
        </p:spPr>
        <p:txBody>
          <a:bodyPr>
            <a:spAutoFit/>
          </a:bodyPr>
          <a:lstStyle/>
          <a:p>
            <a:pPr fontAlgn="auto">
              <a:spcBef>
                <a:spcPts val="0"/>
              </a:spcBef>
              <a:spcAft>
                <a:spcPts val="0"/>
              </a:spcAft>
              <a:defRPr/>
            </a:pPr>
            <a:r>
              <a:rPr lang="bs-Latn-BA" sz="1600" b="1" dirty="0" smtClean="0">
                <a:solidFill>
                  <a:schemeClr val="tx1">
                    <a:lumMod val="50000"/>
                    <a:lumOff val="50000"/>
                  </a:schemeClr>
                </a:solidFill>
              </a:rPr>
              <a:t>Ro</a:t>
            </a:r>
            <a:r>
              <a:rPr lang="en-US" sz="1600" b="1" dirty="0" smtClean="0">
                <a:solidFill>
                  <a:schemeClr val="tx1">
                    <a:lumMod val="50000"/>
                    <a:lumOff val="50000"/>
                  </a:schemeClr>
                </a:solidFill>
              </a:rPr>
              <a:t>ma women</a:t>
            </a:r>
            <a:endParaRPr lang="bs-Latn-BA" sz="1600" b="1" dirty="0">
              <a:solidFill>
                <a:schemeClr val="tx1">
                  <a:lumMod val="50000"/>
                  <a:lumOff val="50000"/>
                </a:schemeClr>
              </a:solidFill>
            </a:endParaRPr>
          </a:p>
        </p:txBody>
      </p:sp>
      <p:sp>
        <p:nvSpPr>
          <p:cNvPr id="7" name="TextBox 6"/>
          <p:cNvSpPr txBox="1"/>
          <p:nvPr/>
        </p:nvSpPr>
        <p:spPr>
          <a:xfrm>
            <a:off x="1784350" y="5543337"/>
            <a:ext cx="2071687" cy="338554"/>
          </a:xfrm>
          <a:prstGeom prst="rect">
            <a:avLst/>
          </a:prstGeom>
          <a:noFill/>
        </p:spPr>
        <p:txBody>
          <a:bodyPr>
            <a:spAutoFit/>
          </a:bodyPr>
          <a:lstStyle/>
          <a:p>
            <a:pPr algn="ctr" fontAlgn="auto">
              <a:spcBef>
                <a:spcPts val="0"/>
              </a:spcBef>
              <a:spcAft>
                <a:spcPts val="0"/>
              </a:spcAft>
              <a:defRPr/>
            </a:pPr>
            <a:r>
              <a:rPr lang="en-US" sz="1600" b="1" dirty="0" smtClean="0">
                <a:solidFill>
                  <a:schemeClr val="tx1">
                    <a:lumMod val="50000"/>
                    <a:lumOff val="50000"/>
                  </a:schemeClr>
                </a:solidFill>
                <a:latin typeface="+mn-lt"/>
              </a:rPr>
              <a:t>Mainstream women</a:t>
            </a:r>
            <a:endParaRPr lang="bs-Latn-BA" sz="1600" b="1" dirty="0">
              <a:solidFill>
                <a:schemeClr val="tx1">
                  <a:lumMod val="50000"/>
                  <a:lumOff val="50000"/>
                </a:schemeClr>
              </a:solidFill>
              <a:latin typeface="+mn-lt"/>
            </a:endParaRPr>
          </a:p>
        </p:txBody>
      </p:sp>
      <p:sp>
        <p:nvSpPr>
          <p:cNvPr id="2" name="TextBox 1"/>
          <p:cNvSpPr txBox="1"/>
          <p:nvPr/>
        </p:nvSpPr>
        <p:spPr>
          <a:xfrm>
            <a:off x="1295400" y="928688"/>
            <a:ext cx="6705600" cy="923330"/>
          </a:xfrm>
          <a:prstGeom prst="rect">
            <a:avLst/>
          </a:prstGeom>
          <a:solidFill>
            <a:schemeClr val="bg1"/>
          </a:solidFill>
        </p:spPr>
        <p:txBody>
          <a:bodyPr wrap="square" rtlCol="0">
            <a:spAutoFit/>
          </a:bodyPr>
          <a:lstStyle/>
          <a:p>
            <a:r>
              <a:rPr lang="en-US" b="1" dirty="0" smtClean="0">
                <a:solidFill>
                  <a:srgbClr val="7030A0"/>
                </a:solidFill>
              </a:rPr>
              <a:t>Almost a half (44%) of Roma women aged 15-49 believe that a husband </a:t>
            </a:r>
            <a:r>
              <a:rPr lang="en-US" b="1" dirty="0" smtClean="0">
                <a:solidFill>
                  <a:srgbClr val="00B0F0"/>
                </a:solidFill>
              </a:rPr>
              <a:t>has a right to hit or beat </a:t>
            </a:r>
            <a:r>
              <a:rPr lang="en-US" b="1" dirty="0" smtClean="0">
                <a:solidFill>
                  <a:srgbClr val="7030A0"/>
                </a:solidFill>
              </a:rPr>
              <a:t>his wife for any of the reasons specified in MICS4</a:t>
            </a:r>
            <a:endParaRPr lang="en-US" b="1" dirty="0">
              <a:solidFill>
                <a:srgbClr val="7030A0"/>
              </a:solidFill>
            </a:endParaRPr>
          </a:p>
        </p:txBody>
      </p:sp>
    </p:spTree>
    <p:extLst>
      <p:ext uri="{BB962C8B-B14F-4D97-AF65-F5344CB8AC3E}">
        <p14:creationId xmlns:p14="http://schemas.microsoft.com/office/powerpoint/2010/main" val="1746547176"/>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B0F0"/>
                </a:solidFill>
              </a:rPr>
              <a:t>Children at risk of</a:t>
            </a:r>
            <a:br>
              <a:rPr lang="en-US" dirty="0" smtClean="0">
                <a:solidFill>
                  <a:srgbClr val="00B0F0"/>
                </a:solidFill>
              </a:rPr>
            </a:br>
            <a:r>
              <a:rPr lang="en-US" dirty="0" smtClean="0">
                <a:solidFill>
                  <a:srgbClr val="00B0F0"/>
                </a:solidFill>
              </a:rPr>
              <a:t>being in contact with the low</a:t>
            </a:r>
            <a:endParaRPr lang="en-US" dirty="0">
              <a:solidFill>
                <a:srgbClr val="00B0F0"/>
              </a:solidFill>
            </a:endParaRPr>
          </a:p>
        </p:txBody>
      </p:sp>
      <p:sp>
        <p:nvSpPr>
          <p:cNvPr id="3" name="Content Placeholder 2"/>
          <p:cNvSpPr>
            <a:spLocks noGrp="1"/>
          </p:cNvSpPr>
          <p:nvPr>
            <p:ph idx="1"/>
          </p:nvPr>
        </p:nvSpPr>
        <p:spPr>
          <a:xfrm>
            <a:off x="457200" y="1600200"/>
            <a:ext cx="8229600" cy="4876800"/>
          </a:xfrm>
        </p:spPr>
        <p:txBody>
          <a:bodyPr/>
          <a:lstStyle/>
          <a:p>
            <a:r>
              <a:rPr lang="en-US" dirty="0" smtClean="0"/>
              <a:t>Juveniles account for 6.6-7.6% of offenders registered by the police;</a:t>
            </a:r>
          </a:p>
          <a:p>
            <a:r>
              <a:rPr lang="en-US" dirty="0" smtClean="0"/>
              <a:t>Number of civil proceedings involving children’s rights has steadily increased since 2011;</a:t>
            </a:r>
          </a:p>
          <a:p>
            <a:r>
              <a:rPr lang="en-US" dirty="0" smtClean="0"/>
              <a:t>Only 44% of the public poll respondents believe that reintegration of juvenile offenders is possible. </a:t>
            </a:r>
          </a:p>
          <a:p>
            <a:pPr lvl="2"/>
            <a:endParaRPr lang="en-US" sz="300" dirty="0"/>
          </a:p>
          <a:p>
            <a:pPr lvl="2"/>
            <a:endParaRPr lang="en-US" sz="300" dirty="0" smtClean="0"/>
          </a:p>
          <a:p>
            <a:pPr lvl="2"/>
            <a:endParaRPr lang="en-US" sz="300" dirty="0"/>
          </a:p>
          <a:p>
            <a:pPr lvl="2"/>
            <a:endParaRPr lang="en-US" sz="300" dirty="0" smtClean="0"/>
          </a:p>
          <a:p>
            <a:pPr lvl="2"/>
            <a:endParaRPr lang="en-US" sz="300" dirty="0"/>
          </a:p>
          <a:p>
            <a:pPr lvl="2"/>
            <a:endParaRPr lang="en-US" sz="300" dirty="0" smtClean="0"/>
          </a:p>
          <a:p>
            <a:pPr marL="914400" lvl="2" indent="0">
              <a:buNone/>
            </a:pPr>
            <a:r>
              <a:rPr lang="en-US" sz="1200" dirty="0" smtClean="0"/>
              <a:t>		</a:t>
            </a:r>
            <a:r>
              <a:rPr lang="en-US" sz="1200" i="1" dirty="0" smtClean="0"/>
              <a:t>Sources: UNICEF BiH Researches on Juvenile Justice</a:t>
            </a:r>
            <a:endParaRPr lang="en-US" sz="1200" i="1" dirty="0"/>
          </a:p>
        </p:txBody>
      </p:sp>
    </p:spTree>
    <p:extLst>
      <p:ext uri="{BB962C8B-B14F-4D97-AF65-F5344CB8AC3E}">
        <p14:creationId xmlns:p14="http://schemas.microsoft.com/office/powerpoint/2010/main" val="3282831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solidFill>
                  <a:srgbClr val="00B0F0"/>
                </a:solidFill>
              </a:rPr>
              <a:t>General </a:t>
            </a:r>
            <a:r>
              <a:rPr lang="en-US" sz="3600" b="1" dirty="0">
                <a:solidFill>
                  <a:srgbClr val="00B0F0"/>
                </a:solidFill>
              </a:rPr>
              <a:t>information and demography</a:t>
            </a:r>
            <a:endParaRPr lang="en-US" sz="3600" dirty="0">
              <a:solidFill>
                <a:srgbClr val="00B0F0"/>
              </a:solidFill>
            </a:endParaRPr>
          </a:p>
        </p:txBody>
      </p:sp>
      <p:sp>
        <p:nvSpPr>
          <p:cNvPr id="3" name="Content Placeholder 2"/>
          <p:cNvSpPr>
            <a:spLocks noGrp="1"/>
          </p:cNvSpPr>
          <p:nvPr>
            <p:ph sz="half" idx="1"/>
          </p:nvPr>
        </p:nvSpPr>
        <p:spPr>
          <a:xfrm>
            <a:off x="457200" y="1600200"/>
            <a:ext cx="4572000" cy="4525963"/>
          </a:xfrm>
        </p:spPr>
        <p:txBody>
          <a:bodyPr>
            <a:normAutofit/>
          </a:bodyPr>
          <a:lstStyle/>
          <a:p>
            <a:r>
              <a:rPr lang="en-US" sz="2400" dirty="0" smtClean="0"/>
              <a:t>Total population in BiH is </a:t>
            </a:r>
            <a:r>
              <a:rPr lang="en-US" sz="2400" b="1" dirty="0" smtClean="0">
                <a:solidFill>
                  <a:srgbClr val="7030A0"/>
                </a:solidFill>
              </a:rPr>
              <a:t>3.8 million, assessed – no Census data</a:t>
            </a:r>
          </a:p>
          <a:p>
            <a:r>
              <a:rPr lang="en-US" sz="2400" b="1" dirty="0" smtClean="0">
                <a:solidFill>
                  <a:srgbClr val="7030A0"/>
                </a:solidFill>
              </a:rPr>
              <a:t>Negative </a:t>
            </a:r>
            <a:r>
              <a:rPr lang="en-US" sz="2400" b="1" dirty="0">
                <a:solidFill>
                  <a:srgbClr val="7030A0"/>
                </a:solidFill>
              </a:rPr>
              <a:t>population trends</a:t>
            </a:r>
            <a:r>
              <a:rPr lang="en-US" sz="2400" dirty="0">
                <a:solidFill>
                  <a:srgbClr val="7030A0"/>
                </a:solidFill>
              </a:rPr>
              <a:t>: </a:t>
            </a:r>
            <a:r>
              <a:rPr lang="en-GB" sz="2400" dirty="0"/>
              <a:t>Demographic data shows that </a:t>
            </a:r>
            <a:r>
              <a:rPr lang="en-GB" sz="2400" dirty="0" smtClean="0"/>
              <a:t>fertility rate at 1.2 is far below needed replacement levels</a:t>
            </a:r>
            <a:r>
              <a:rPr lang="en-GB" sz="2400" dirty="0" smtClean="0">
                <a:solidFill>
                  <a:srgbClr val="7030A0"/>
                </a:solidFill>
              </a:rPr>
              <a:t>.</a:t>
            </a:r>
            <a:endParaRPr lang="en-GB" sz="2400" dirty="0" smtClean="0"/>
          </a:p>
          <a:p>
            <a:r>
              <a:rPr lang="en-US" sz="2400" b="1" dirty="0" smtClean="0">
                <a:solidFill>
                  <a:srgbClr val="7030A0"/>
                </a:solidFill>
              </a:rPr>
              <a:t>Almost ¼ of total population is </a:t>
            </a:r>
            <a:r>
              <a:rPr lang="en-US" sz="2400" b="1" dirty="0">
                <a:solidFill>
                  <a:srgbClr val="7030A0"/>
                </a:solidFill>
              </a:rPr>
              <a:t>under 18 years </a:t>
            </a:r>
            <a:r>
              <a:rPr lang="en-US" sz="2400" b="1" dirty="0" smtClean="0">
                <a:solidFill>
                  <a:srgbClr val="7030A0"/>
                </a:solidFill>
              </a:rPr>
              <a:t>(24%)</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996543" y="1905000"/>
            <a:ext cx="3657600" cy="2928350"/>
          </a:xfrm>
        </p:spPr>
      </p:pic>
    </p:spTree>
    <p:extLst>
      <p:ext uri="{BB962C8B-B14F-4D97-AF65-F5344CB8AC3E}">
        <p14:creationId xmlns:p14="http://schemas.microsoft.com/office/powerpoint/2010/main" val="4275749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31272" y="238658"/>
            <a:ext cx="8560327" cy="506412"/>
          </a:xfrm>
        </p:spPr>
        <p:txBody>
          <a:bodyPr>
            <a:normAutofit fontScale="90000"/>
          </a:bodyPr>
          <a:lstStyle/>
          <a:p>
            <a:r>
              <a:rPr lang="en-GB" b="1" dirty="0" smtClean="0"/>
              <a:t>UNICEF’s Equity Focus</a:t>
            </a:r>
            <a:endParaRPr lang="en-US" b="1" dirty="0"/>
          </a:p>
        </p:txBody>
      </p:sp>
      <p:sp>
        <p:nvSpPr>
          <p:cNvPr id="6" name="Content Placeholder 1"/>
          <p:cNvSpPr txBox="1">
            <a:spLocks/>
          </p:cNvSpPr>
          <p:nvPr/>
        </p:nvSpPr>
        <p:spPr>
          <a:xfrm>
            <a:off x="304799" y="1295400"/>
            <a:ext cx="8548256" cy="5410200"/>
          </a:xfrm>
          <a:prstGeom prst="rect">
            <a:avLst/>
          </a:prstGeom>
        </p:spPr>
        <p:txBody>
          <a:bodyPr vert="horz" lIns="91440" tIns="45720" rIns="91440" bIns="45720" rtlCol="0">
            <a:normAutofit fontScale="92500" lnSpcReduction="10000"/>
          </a:bodyPr>
          <a:lst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a:buClr>
                <a:srgbClr val="31B6FD"/>
              </a:buClr>
              <a:defRPr/>
            </a:pPr>
            <a:r>
              <a:rPr lang="en-GB" sz="2900" dirty="0" smtClean="0">
                <a:solidFill>
                  <a:srgbClr val="073E87"/>
                </a:solidFill>
              </a:rPr>
              <a:t>Improved access to quality services for </a:t>
            </a:r>
            <a:r>
              <a:rPr lang="en-GB" sz="2900" b="1" dirty="0" smtClean="0">
                <a:solidFill>
                  <a:srgbClr val="073E87"/>
                </a:solidFill>
              </a:rPr>
              <a:t>children with disabilities </a:t>
            </a:r>
            <a:r>
              <a:rPr lang="en-GB" sz="2900" dirty="0" smtClean="0">
                <a:solidFill>
                  <a:srgbClr val="073E87"/>
                </a:solidFill>
              </a:rPr>
              <a:t>and outreach</a:t>
            </a:r>
          </a:p>
          <a:p>
            <a:pPr marL="0" indent="0">
              <a:buClr>
                <a:srgbClr val="31B6FD"/>
              </a:buClr>
              <a:buFont typeface="Symbol" pitchFamily="18" charset="2"/>
              <a:buNone/>
              <a:defRPr/>
            </a:pPr>
            <a:r>
              <a:rPr lang="en-GB" sz="2900" dirty="0" smtClean="0">
                <a:solidFill>
                  <a:srgbClr val="073E87"/>
                </a:solidFill>
              </a:rPr>
              <a:t> 	De-institutionalization</a:t>
            </a:r>
          </a:p>
          <a:p>
            <a:pPr marL="0" indent="0">
              <a:buClr>
                <a:srgbClr val="31B6FD"/>
              </a:buClr>
              <a:buFont typeface="Symbol" pitchFamily="18" charset="2"/>
              <a:buNone/>
              <a:defRPr/>
            </a:pPr>
            <a:r>
              <a:rPr lang="en-GB" sz="2900" dirty="0">
                <a:solidFill>
                  <a:srgbClr val="073E87"/>
                </a:solidFill>
              </a:rPr>
              <a:t>	</a:t>
            </a:r>
            <a:r>
              <a:rPr lang="en-GB" sz="2900" dirty="0" smtClean="0">
                <a:solidFill>
                  <a:srgbClr val="073E87"/>
                </a:solidFill>
              </a:rPr>
              <a:t>Early Childhood Interventions</a:t>
            </a:r>
          </a:p>
          <a:p>
            <a:pPr marL="0" indent="0">
              <a:buClr>
                <a:srgbClr val="31B6FD"/>
              </a:buClr>
              <a:buFont typeface="Symbol" pitchFamily="18" charset="2"/>
              <a:buNone/>
              <a:defRPr/>
            </a:pPr>
            <a:r>
              <a:rPr lang="en-GB" sz="2900" dirty="0">
                <a:solidFill>
                  <a:srgbClr val="073E87"/>
                </a:solidFill>
              </a:rPr>
              <a:t>	</a:t>
            </a:r>
            <a:r>
              <a:rPr lang="en-GB" sz="2900" dirty="0" smtClean="0">
                <a:solidFill>
                  <a:srgbClr val="073E87"/>
                </a:solidFill>
              </a:rPr>
              <a:t>Inclusive education</a:t>
            </a:r>
          </a:p>
          <a:p>
            <a:pPr marL="0" indent="0">
              <a:buClr>
                <a:srgbClr val="31B6FD"/>
              </a:buClr>
              <a:buFont typeface="Symbol" pitchFamily="18" charset="2"/>
              <a:buNone/>
              <a:defRPr/>
            </a:pPr>
            <a:r>
              <a:rPr lang="en-GB" sz="2900" dirty="0" smtClean="0">
                <a:solidFill>
                  <a:srgbClr val="073E87"/>
                </a:solidFill>
              </a:rPr>
              <a:t>	Social Protection and Inclusion</a:t>
            </a:r>
          </a:p>
          <a:p>
            <a:pPr marL="0" indent="0">
              <a:buClr>
                <a:srgbClr val="31B6FD"/>
              </a:buClr>
              <a:buFont typeface="Symbol" pitchFamily="18" charset="2"/>
              <a:buNone/>
              <a:defRPr/>
            </a:pPr>
            <a:r>
              <a:rPr lang="en-GB" sz="2900" dirty="0" smtClean="0">
                <a:solidFill>
                  <a:srgbClr val="073E87"/>
                </a:solidFill>
              </a:rPr>
              <a:t>	</a:t>
            </a:r>
          </a:p>
          <a:p>
            <a:pPr>
              <a:buClr>
                <a:srgbClr val="31B6FD"/>
              </a:buClr>
              <a:defRPr/>
            </a:pPr>
            <a:r>
              <a:rPr lang="en-GB" sz="2900" dirty="0">
                <a:solidFill>
                  <a:srgbClr val="073E87"/>
                </a:solidFill>
              </a:rPr>
              <a:t>Interventions for </a:t>
            </a:r>
            <a:r>
              <a:rPr lang="en-GB" sz="2900" b="1" dirty="0">
                <a:solidFill>
                  <a:srgbClr val="073E87"/>
                </a:solidFill>
              </a:rPr>
              <a:t>Roma </a:t>
            </a:r>
            <a:r>
              <a:rPr lang="en-GB" sz="2900" b="1" dirty="0" smtClean="0">
                <a:solidFill>
                  <a:srgbClr val="073E87"/>
                </a:solidFill>
              </a:rPr>
              <a:t>children</a:t>
            </a:r>
          </a:p>
          <a:p>
            <a:pPr marL="0" indent="0">
              <a:buClr>
                <a:srgbClr val="31B6FD"/>
              </a:buClr>
              <a:buNone/>
              <a:defRPr/>
            </a:pPr>
            <a:r>
              <a:rPr lang="en-GB" sz="2900" b="1" dirty="0">
                <a:solidFill>
                  <a:srgbClr val="073E87"/>
                </a:solidFill>
              </a:rPr>
              <a:t>	</a:t>
            </a:r>
            <a:r>
              <a:rPr lang="en-GB" sz="2900" dirty="0" smtClean="0">
                <a:solidFill>
                  <a:srgbClr val="073E87"/>
                </a:solidFill>
              </a:rPr>
              <a:t>e.g. immunization, education</a:t>
            </a:r>
            <a:endParaRPr lang="en-GB" sz="2900" dirty="0">
              <a:solidFill>
                <a:srgbClr val="073E87"/>
              </a:solidFill>
            </a:endParaRPr>
          </a:p>
          <a:p>
            <a:pPr>
              <a:buClr>
                <a:srgbClr val="31B6FD"/>
              </a:buClr>
              <a:defRPr/>
            </a:pPr>
            <a:endParaRPr lang="en-GB" sz="2900" dirty="0" smtClean="0">
              <a:solidFill>
                <a:srgbClr val="073E87"/>
              </a:solidFill>
            </a:endParaRPr>
          </a:p>
          <a:p>
            <a:pPr>
              <a:buClr>
                <a:srgbClr val="31B6FD"/>
              </a:buClr>
              <a:defRPr/>
            </a:pPr>
            <a:r>
              <a:rPr lang="en-GB" sz="2900" dirty="0" smtClean="0">
                <a:solidFill>
                  <a:srgbClr val="073E87"/>
                </a:solidFill>
              </a:rPr>
              <a:t>Participation and empowerment of </a:t>
            </a:r>
          </a:p>
          <a:p>
            <a:pPr marL="0" indent="0">
              <a:buClr>
                <a:srgbClr val="31B6FD"/>
              </a:buClr>
              <a:buNone/>
              <a:defRPr/>
            </a:pPr>
            <a:r>
              <a:rPr lang="en-GB" sz="2900" b="1" dirty="0">
                <a:solidFill>
                  <a:srgbClr val="073E87"/>
                </a:solidFill>
              </a:rPr>
              <a:t> </a:t>
            </a:r>
            <a:r>
              <a:rPr lang="en-GB" sz="2900" b="1" dirty="0" smtClean="0">
                <a:solidFill>
                  <a:srgbClr val="073E87"/>
                </a:solidFill>
              </a:rPr>
              <a:t>   adolescents, esp. the most marginalized</a:t>
            </a:r>
          </a:p>
          <a:p>
            <a:pPr marL="0" indent="0">
              <a:buClr>
                <a:srgbClr val="31B6FD"/>
              </a:buClr>
              <a:buFont typeface="Symbol" pitchFamily="18" charset="2"/>
              <a:buNone/>
              <a:defRPr/>
            </a:pPr>
            <a:endParaRPr lang="en-GB" sz="2900" b="1" dirty="0" smtClean="0">
              <a:solidFill>
                <a:srgbClr val="073E87"/>
              </a:solidFill>
            </a:endParaRPr>
          </a:p>
          <a:p>
            <a:pPr marL="0" indent="0">
              <a:buClr>
                <a:srgbClr val="31B6FD"/>
              </a:buClr>
              <a:buFont typeface="Symbol" pitchFamily="18" charset="2"/>
              <a:buNone/>
              <a:defRPr/>
            </a:pPr>
            <a:endParaRPr lang="en-GB" sz="2900" b="1" dirty="0">
              <a:solidFill>
                <a:srgbClr val="073E87"/>
              </a:solidFill>
            </a:endParaRPr>
          </a:p>
          <a:p>
            <a:pPr>
              <a:buClr>
                <a:srgbClr val="31B6FD"/>
              </a:buClr>
              <a:defRPr/>
            </a:pPr>
            <a:endParaRPr lang="en-GB" sz="2900" dirty="0" smtClean="0">
              <a:solidFill>
                <a:srgbClr val="073E87"/>
              </a:solidFill>
            </a:endParaRPr>
          </a:p>
          <a:p>
            <a:pPr marL="0" indent="0">
              <a:buClr>
                <a:srgbClr val="31B6FD"/>
              </a:buClr>
              <a:buFont typeface="Symbol" pitchFamily="18" charset="2"/>
              <a:buNone/>
              <a:defRPr/>
            </a:pPr>
            <a:endParaRPr lang="en-GB" dirty="0">
              <a:solidFill>
                <a:srgbClr val="073E87"/>
              </a:solidFill>
            </a:endParaRPr>
          </a:p>
          <a:p>
            <a:pPr>
              <a:buClr>
                <a:srgbClr val="31B6FD"/>
              </a:buClr>
              <a:defRPr/>
            </a:pPr>
            <a:endParaRPr lang="en-US" dirty="0">
              <a:solidFill>
                <a:srgbClr val="073E87"/>
              </a:solidFill>
              <a:latin typeface="Candara"/>
            </a:endParaRPr>
          </a:p>
        </p:txBody>
      </p:sp>
      <p:pic>
        <p:nvPicPr>
          <p:cNvPr id="4" name="Picture 7" descr="M:\Bosnia and Herzegovina\Donor Files\European Union-EC\SPIS Febr13\EU report on SPIS Jan 2013\Photos Selection ACD &amp; Majda\tesanj-djeca s kandidatima (5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4343400"/>
            <a:ext cx="2528455" cy="167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61298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20" y="535632"/>
            <a:ext cx="9965268" cy="845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8288" y="304800"/>
            <a:ext cx="5468112" cy="461665"/>
          </a:xfrm>
          <a:prstGeom prst="rect">
            <a:avLst/>
          </a:prstGeom>
        </p:spPr>
        <p:txBody>
          <a:bodyPr wrap="square">
            <a:spAutoFit/>
          </a:bodyPr>
          <a:lstStyle/>
          <a:p>
            <a:r>
              <a:rPr lang="en-GB" sz="2400" b="1" dirty="0" smtClean="0">
                <a:solidFill>
                  <a:srgbClr val="00B0F0"/>
                </a:solidFill>
              </a:rPr>
              <a:t>UNICEF’s 201</a:t>
            </a:r>
            <a:r>
              <a:rPr lang="bs-Latn-BA" sz="2400" b="1" dirty="0" smtClean="0">
                <a:solidFill>
                  <a:srgbClr val="00B0F0"/>
                </a:solidFill>
              </a:rPr>
              <a:t>5</a:t>
            </a:r>
            <a:r>
              <a:rPr lang="en-GB" sz="2400" b="1" dirty="0" smtClean="0">
                <a:solidFill>
                  <a:srgbClr val="00B0F0"/>
                </a:solidFill>
              </a:rPr>
              <a:t> - 2019</a:t>
            </a:r>
            <a:endParaRPr lang="en-US" sz="2400" dirty="0">
              <a:solidFill>
                <a:srgbClr val="00B0F0"/>
              </a:solidFill>
            </a:endParaRPr>
          </a:p>
        </p:txBody>
      </p:sp>
      <p:sp>
        <p:nvSpPr>
          <p:cNvPr id="2" name="TextBox 1"/>
          <p:cNvSpPr txBox="1"/>
          <p:nvPr/>
        </p:nvSpPr>
        <p:spPr>
          <a:xfrm>
            <a:off x="850900" y="5426331"/>
            <a:ext cx="1752600" cy="646331"/>
          </a:xfrm>
          <a:prstGeom prst="rect">
            <a:avLst/>
          </a:prstGeom>
          <a:noFill/>
        </p:spPr>
        <p:txBody>
          <a:bodyPr wrap="square" rtlCol="0">
            <a:spAutoFit/>
          </a:bodyPr>
          <a:lstStyle/>
          <a:p>
            <a:pPr algn="ctr"/>
            <a:r>
              <a:rPr lang="bs-Latn-BA" sz="1200" dirty="0" smtClean="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Arial" panose="020B0604020202020204" pitchFamily="34" charset="0"/>
                <a:cs typeface="Arial" panose="020B0604020202020204" pitchFamily="34" charset="0"/>
              </a:rPr>
              <a:t>Funding</a:t>
            </a:r>
          </a:p>
          <a:p>
            <a:r>
              <a:rPr lang="bs-Latn-BA" sz="1200" dirty="0" smtClean="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Arial" panose="020B0604020202020204" pitchFamily="34" charset="0"/>
                <a:cs typeface="Arial" panose="020B0604020202020204" pitchFamily="34" charset="0"/>
              </a:rPr>
              <a:t>Planned: 7.5 mil $</a:t>
            </a:r>
          </a:p>
          <a:p>
            <a:r>
              <a:rPr lang="bs-Latn-BA" sz="1200" dirty="0" smtClean="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Arial" panose="020B0604020202020204" pitchFamily="34" charset="0"/>
                <a:cs typeface="Arial" panose="020B0604020202020204" pitchFamily="34" charset="0"/>
              </a:rPr>
              <a:t>Gap: 5.4 mil $</a:t>
            </a:r>
            <a:endParaRPr lang="en-US" sz="1200" dirty="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Arial" panose="020B0604020202020204" pitchFamily="34" charset="0"/>
              <a:cs typeface="Arial" panose="020B0604020202020204" pitchFamily="34" charset="0"/>
            </a:endParaRPr>
          </a:p>
        </p:txBody>
      </p:sp>
      <p:sp>
        <p:nvSpPr>
          <p:cNvPr id="5" name="TextBox 4"/>
          <p:cNvSpPr txBox="1"/>
          <p:nvPr/>
        </p:nvSpPr>
        <p:spPr>
          <a:xfrm>
            <a:off x="7126817" y="5426329"/>
            <a:ext cx="1856316" cy="646331"/>
          </a:xfrm>
          <a:prstGeom prst="rect">
            <a:avLst/>
          </a:prstGeom>
          <a:noFill/>
        </p:spPr>
        <p:txBody>
          <a:bodyPr wrap="square" rtlCol="0">
            <a:spAutoFit/>
          </a:bodyPr>
          <a:lstStyle>
            <a:defPPr>
              <a:defRPr lang="en-US"/>
            </a:defPPr>
            <a:lvl1pPr algn="ctr">
              <a:defRPr sz="12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Arial" panose="020B0604020202020204" pitchFamily="34" charset="0"/>
                <a:cs typeface="Arial" panose="020B0604020202020204" pitchFamily="34" charset="0"/>
              </a:defRPr>
            </a:lvl1pPr>
          </a:lstStyle>
          <a:p>
            <a:r>
              <a:rPr lang="bs-Latn-BA" dirty="0"/>
              <a:t>Funding</a:t>
            </a:r>
          </a:p>
          <a:p>
            <a:pPr algn="l"/>
            <a:r>
              <a:rPr lang="bs-Latn-BA" dirty="0" smtClean="0"/>
              <a:t>Planned</a:t>
            </a:r>
            <a:r>
              <a:rPr lang="bs-Latn-BA" dirty="0"/>
              <a:t>: </a:t>
            </a:r>
            <a:r>
              <a:rPr lang="bs-Latn-BA" dirty="0" smtClean="0"/>
              <a:t>7 </a:t>
            </a:r>
            <a:r>
              <a:rPr lang="bs-Latn-BA" dirty="0"/>
              <a:t>mil $</a:t>
            </a:r>
          </a:p>
          <a:p>
            <a:pPr algn="l"/>
            <a:r>
              <a:rPr lang="bs-Latn-BA" dirty="0" smtClean="0"/>
              <a:t>Gap</a:t>
            </a:r>
            <a:r>
              <a:rPr lang="bs-Latn-BA" dirty="0"/>
              <a:t>: 1.7 mil $</a:t>
            </a:r>
            <a:endParaRPr lang="en-US" dirty="0"/>
          </a:p>
        </p:txBody>
      </p:sp>
      <p:sp>
        <p:nvSpPr>
          <p:cNvPr id="6" name="TextBox 5"/>
          <p:cNvSpPr txBox="1"/>
          <p:nvPr/>
        </p:nvSpPr>
        <p:spPr>
          <a:xfrm>
            <a:off x="5060950" y="5426330"/>
            <a:ext cx="1752600" cy="646331"/>
          </a:xfrm>
          <a:prstGeom prst="rect">
            <a:avLst/>
          </a:prstGeom>
          <a:noFill/>
        </p:spPr>
        <p:txBody>
          <a:bodyPr wrap="square" rtlCol="0">
            <a:spAutoFit/>
          </a:bodyPr>
          <a:lstStyle>
            <a:defPPr>
              <a:defRPr lang="en-US"/>
            </a:defPPr>
            <a:lvl1pPr algn="ctr">
              <a:defRPr sz="12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Arial" panose="020B0604020202020204" pitchFamily="34" charset="0"/>
                <a:cs typeface="Arial" panose="020B0604020202020204" pitchFamily="34" charset="0"/>
              </a:defRPr>
            </a:lvl1pPr>
          </a:lstStyle>
          <a:p>
            <a:r>
              <a:rPr lang="bs-Latn-BA" dirty="0"/>
              <a:t>Funding</a:t>
            </a:r>
          </a:p>
          <a:p>
            <a:pPr algn="l"/>
            <a:r>
              <a:rPr lang="bs-Latn-BA" dirty="0" smtClean="0"/>
              <a:t>Planned</a:t>
            </a:r>
            <a:r>
              <a:rPr lang="bs-Latn-BA" dirty="0"/>
              <a:t>: </a:t>
            </a:r>
            <a:r>
              <a:rPr lang="bs-Latn-BA" dirty="0" smtClean="0"/>
              <a:t>9 </a:t>
            </a:r>
            <a:r>
              <a:rPr lang="bs-Latn-BA" dirty="0"/>
              <a:t>mil $</a:t>
            </a:r>
          </a:p>
          <a:p>
            <a:pPr algn="l"/>
            <a:r>
              <a:rPr lang="bs-Latn-BA" dirty="0" smtClean="0"/>
              <a:t>Gap</a:t>
            </a:r>
            <a:r>
              <a:rPr lang="bs-Latn-BA" dirty="0"/>
              <a:t>: 5.1 mil $</a:t>
            </a:r>
            <a:endParaRPr lang="en-US" dirty="0"/>
          </a:p>
        </p:txBody>
      </p:sp>
      <p:sp>
        <p:nvSpPr>
          <p:cNvPr id="7" name="TextBox 6"/>
          <p:cNvSpPr txBox="1"/>
          <p:nvPr/>
        </p:nvSpPr>
        <p:spPr>
          <a:xfrm>
            <a:off x="2995083" y="5443263"/>
            <a:ext cx="1752600" cy="646331"/>
          </a:xfrm>
          <a:prstGeom prst="rect">
            <a:avLst/>
          </a:prstGeom>
          <a:noFill/>
        </p:spPr>
        <p:txBody>
          <a:bodyPr wrap="square" rtlCol="0">
            <a:spAutoFit/>
          </a:bodyPr>
          <a:lstStyle>
            <a:defPPr>
              <a:defRPr lang="en-US"/>
            </a:defPPr>
            <a:lvl1pPr algn="ctr">
              <a:defRPr sz="120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atin typeface="Arial" panose="020B0604020202020204" pitchFamily="34" charset="0"/>
                <a:cs typeface="Arial" panose="020B0604020202020204" pitchFamily="34" charset="0"/>
              </a:defRPr>
            </a:lvl1pPr>
          </a:lstStyle>
          <a:p>
            <a:r>
              <a:rPr lang="bs-Latn-BA" dirty="0"/>
              <a:t>Funding</a:t>
            </a:r>
          </a:p>
          <a:p>
            <a:pPr algn="l"/>
            <a:r>
              <a:rPr lang="bs-Latn-BA" dirty="0" smtClean="0"/>
              <a:t>Planned</a:t>
            </a:r>
            <a:r>
              <a:rPr lang="bs-Latn-BA" dirty="0"/>
              <a:t>: </a:t>
            </a:r>
            <a:r>
              <a:rPr lang="bs-Latn-BA" dirty="0" smtClean="0"/>
              <a:t>4.5 </a:t>
            </a:r>
            <a:r>
              <a:rPr lang="bs-Latn-BA" dirty="0"/>
              <a:t>mil $</a:t>
            </a:r>
          </a:p>
          <a:p>
            <a:pPr algn="l"/>
            <a:r>
              <a:rPr lang="bs-Latn-BA" dirty="0" smtClean="0"/>
              <a:t>Gap</a:t>
            </a:r>
            <a:r>
              <a:rPr lang="bs-Latn-BA" dirty="0"/>
              <a:t>: 3.1 mil $</a:t>
            </a:r>
            <a:endParaRPr lang="en-US" dirty="0"/>
          </a:p>
        </p:txBody>
      </p:sp>
      <p:sp>
        <p:nvSpPr>
          <p:cNvPr id="8" name="TextBox 7"/>
          <p:cNvSpPr txBox="1"/>
          <p:nvPr/>
        </p:nvSpPr>
        <p:spPr>
          <a:xfrm>
            <a:off x="762000" y="7391400"/>
            <a:ext cx="822960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bs-Latn-BA" dirty="0" smtClean="0"/>
              <a:t>Child rights monitoring; monitoring and evaluation </a:t>
            </a:r>
            <a:endParaRPr lang="en-US" dirty="0"/>
          </a:p>
        </p:txBody>
      </p:sp>
    </p:spTree>
    <p:extLst>
      <p:ext uri="{BB962C8B-B14F-4D97-AF65-F5344CB8AC3E}">
        <p14:creationId xmlns:p14="http://schemas.microsoft.com/office/powerpoint/2010/main" val="28511056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B0F0"/>
                </a:solidFill>
              </a:rPr>
              <a:t>UNICEF’s Donor Partners for improving child rights in Bosnia and Herzegovina</a:t>
            </a:r>
            <a:endParaRPr lang="en-US" dirty="0">
              <a:solidFill>
                <a:srgbClr val="00B0F0"/>
              </a:solidFill>
            </a:endParaRPr>
          </a:p>
        </p:txBody>
      </p:sp>
      <p:sp>
        <p:nvSpPr>
          <p:cNvPr id="3" name="Content Placeholder 2"/>
          <p:cNvSpPr>
            <a:spLocks noGrp="1"/>
          </p:cNvSpPr>
          <p:nvPr>
            <p:ph idx="1"/>
          </p:nvPr>
        </p:nvSpPr>
        <p:spPr>
          <a:xfrm>
            <a:off x="453081" y="1417638"/>
            <a:ext cx="8229600" cy="5059362"/>
          </a:xfrm>
        </p:spPr>
        <p:txBody>
          <a:bodyPr>
            <a:normAutofit fontScale="70000" lnSpcReduction="20000"/>
          </a:bodyPr>
          <a:lstStyle/>
          <a:p>
            <a:pPr marL="0" indent="0">
              <a:buNone/>
            </a:pPr>
            <a:r>
              <a:rPr lang="en-US" dirty="0" smtClean="0">
                <a:solidFill>
                  <a:srgbClr val="FF0000"/>
                </a:solidFill>
              </a:rPr>
              <a:t>In </a:t>
            </a:r>
            <a:r>
              <a:rPr lang="en-US" dirty="0">
                <a:solidFill>
                  <a:srgbClr val="FF0000"/>
                </a:solidFill>
              </a:rPr>
              <a:t>addition to UNICEF regular resources and thematic funds, main funding sources </a:t>
            </a:r>
            <a:r>
              <a:rPr lang="en-US" dirty="0" smtClean="0">
                <a:solidFill>
                  <a:srgbClr val="FF0000"/>
                </a:solidFill>
              </a:rPr>
              <a:t>in </a:t>
            </a:r>
            <a:r>
              <a:rPr lang="en-US" dirty="0">
                <a:solidFill>
                  <a:srgbClr val="FF0000"/>
                </a:solidFill>
              </a:rPr>
              <a:t>the last couple of years have been:</a:t>
            </a:r>
            <a:endParaRPr lang="fr-FR" dirty="0" smtClean="0">
              <a:solidFill>
                <a:srgbClr val="FF0000"/>
              </a:solidFill>
            </a:endParaRPr>
          </a:p>
          <a:p>
            <a:r>
              <a:rPr lang="fr-FR" dirty="0" err="1" smtClean="0">
                <a:solidFill>
                  <a:srgbClr val="00B0F0"/>
                </a:solidFill>
              </a:rPr>
              <a:t>European</a:t>
            </a:r>
            <a:r>
              <a:rPr lang="fr-FR" dirty="0" smtClean="0">
                <a:solidFill>
                  <a:srgbClr val="00B0F0"/>
                </a:solidFill>
              </a:rPr>
              <a:t> Union (EU)</a:t>
            </a:r>
            <a:endParaRPr lang="en-US" dirty="0">
              <a:solidFill>
                <a:srgbClr val="00B0F0"/>
              </a:solidFill>
            </a:endParaRPr>
          </a:p>
          <a:p>
            <a:r>
              <a:rPr lang="fr-FR" dirty="0" err="1">
                <a:solidFill>
                  <a:srgbClr val="00B0F0"/>
                </a:solidFill>
              </a:rPr>
              <a:t>Switzerland</a:t>
            </a:r>
            <a:r>
              <a:rPr lang="fr-FR" dirty="0">
                <a:solidFill>
                  <a:srgbClr val="00B0F0"/>
                </a:solidFill>
              </a:rPr>
              <a:t> (SDC)</a:t>
            </a:r>
            <a:endParaRPr lang="en-US" dirty="0">
              <a:solidFill>
                <a:srgbClr val="00B0F0"/>
              </a:solidFill>
            </a:endParaRPr>
          </a:p>
          <a:p>
            <a:r>
              <a:rPr lang="fr-FR" dirty="0" err="1">
                <a:solidFill>
                  <a:srgbClr val="00B0F0"/>
                </a:solidFill>
              </a:rPr>
              <a:t>Sweden</a:t>
            </a:r>
            <a:r>
              <a:rPr lang="fr-FR" dirty="0">
                <a:solidFill>
                  <a:srgbClr val="00B0F0"/>
                </a:solidFill>
              </a:rPr>
              <a:t> (SIDA)</a:t>
            </a:r>
            <a:endParaRPr lang="en-US" dirty="0">
              <a:solidFill>
                <a:srgbClr val="00B0F0"/>
              </a:solidFill>
            </a:endParaRPr>
          </a:p>
          <a:p>
            <a:r>
              <a:rPr lang="en-US" dirty="0">
                <a:solidFill>
                  <a:srgbClr val="00B0F0"/>
                </a:solidFill>
              </a:rPr>
              <a:t>Dubai Cares</a:t>
            </a:r>
          </a:p>
          <a:p>
            <a:r>
              <a:rPr lang="en-US" dirty="0">
                <a:solidFill>
                  <a:srgbClr val="00B0F0"/>
                </a:solidFill>
              </a:rPr>
              <a:t>Netherlands</a:t>
            </a:r>
          </a:p>
          <a:p>
            <a:r>
              <a:rPr lang="en-US" dirty="0">
                <a:solidFill>
                  <a:srgbClr val="00B0F0"/>
                </a:solidFill>
              </a:rPr>
              <a:t>National Committees for UNICEF  (German, Netherlands, Spanish, Slovenian, UK, Hungary)</a:t>
            </a:r>
          </a:p>
          <a:p>
            <a:r>
              <a:rPr lang="en-US" dirty="0">
                <a:solidFill>
                  <a:srgbClr val="00B0F0"/>
                </a:solidFill>
              </a:rPr>
              <a:t>UN Trust Fund for Human Security</a:t>
            </a:r>
          </a:p>
          <a:p>
            <a:r>
              <a:rPr lang="en-US" dirty="0" smtClean="0">
                <a:solidFill>
                  <a:srgbClr val="00B0F0"/>
                </a:solidFill>
              </a:rPr>
              <a:t>UN Peace </a:t>
            </a:r>
            <a:r>
              <a:rPr lang="en-US" dirty="0">
                <a:solidFill>
                  <a:srgbClr val="00B0F0"/>
                </a:solidFill>
              </a:rPr>
              <a:t>Building </a:t>
            </a:r>
            <a:r>
              <a:rPr lang="en-US" dirty="0" smtClean="0">
                <a:solidFill>
                  <a:srgbClr val="00B0F0"/>
                </a:solidFill>
              </a:rPr>
              <a:t>Fund</a:t>
            </a:r>
            <a:endParaRPr lang="en-US" dirty="0">
              <a:solidFill>
                <a:srgbClr val="00B0F0"/>
              </a:solidFill>
            </a:endParaRPr>
          </a:p>
          <a:p>
            <a:r>
              <a:rPr lang="en-US" dirty="0">
                <a:solidFill>
                  <a:srgbClr val="00B0F0"/>
                </a:solidFill>
              </a:rPr>
              <a:t>Novak Djokovic Foundation</a:t>
            </a:r>
          </a:p>
          <a:p>
            <a:r>
              <a:rPr lang="en-US" dirty="0">
                <a:solidFill>
                  <a:srgbClr val="00B0F0"/>
                </a:solidFill>
              </a:rPr>
              <a:t>American Chamber of Commerce </a:t>
            </a:r>
          </a:p>
          <a:p>
            <a:r>
              <a:rPr lang="en-US" dirty="0">
                <a:solidFill>
                  <a:srgbClr val="00B0F0"/>
                </a:solidFill>
              </a:rPr>
              <a:t>Alexander </a:t>
            </a:r>
            <a:r>
              <a:rPr lang="en-US" dirty="0" err="1">
                <a:solidFill>
                  <a:srgbClr val="00B0F0"/>
                </a:solidFill>
              </a:rPr>
              <a:t>Bodini</a:t>
            </a:r>
            <a:r>
              <a:rPr lang="en-US" dirty="0">
                <a:solidFill>
                  <a:srgbClr val="00B0F0"/>
                </a:solidFill>
              </a:rPr>
              <a:t> </a:t>
            </a:r>
            <a:r>
              <a:rPr lang="en-US" dirty="0" smtClean="0">
                <a:solidFill>
                  <a:srgbClr val="00B0F0"/>
                </a:solidFill>
              </a:rPr>
              <a:t>Foundation</a:t>
            </a:r>
          </a:p>
          <a:p>
            <a:pPr marL="0" indent="0">
              <a:buNone/>
            </a:pPr>
            <a:r>
              <a:rPr lang="en-US" i="1" dirty="0" smtClean="0">
                <a:solidFill>
                  <a:srgbClr val="FF0000"/>
                </a:solidFill>
              </a:rPr>
              <a:t>                                                                                                      </a:t>
            </a:r>
            <a:r>
              <a:rPr lang="en-US" sz="3700" i="1" dirty="0" smtClean="0">
                <a:solidFill>
                  <a:srgbClr val="FF0000"/>
                </a:solidFill>
              </a:rPr>
              <a:t>Thank you!</a:t>
            </a:r>
            <a:endParaRPr lang="en-US" sz="3700" i="1" dirty="0">
              <a:solidFill>
                <a:srgbClr val="FF0000"/>
              </a:solidFill>
            </a:endParaRPr>
          </a:p>
          <a:p>
            <a:endParaRPr lang="en-US" dirty="0"/>
          </a:p>
        </p:txBody>
      </p:sp>
    </p:spTree>
    <p:extLst>
      <p:ext uri="{BB962C8B-B14F-4D97-AF65-F5344CB8AC3E}">
        <p14:creationId xmlns:p14="http://schemas.microsoft.com/office/powerpoint/2010/main" val="38417233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027" y="257175"/>
            <a:ext cx="8483600" cy="636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99670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solidFill>
                  <a:srgbClr val="00B0F0"/>
                </a:solidFill>
              </a:rPr>
              <a:t>Right to social protection: Poverty, social inclusion and protection</a:t>
            </a:r>
            <a:endParaRPr lang="en-US" sz="3600" dirty="0">
              <a:solidFill>
                <a:srgbClr val="00B0F0"/>
              </a:solidFill>
            </a:endParaRPr>
          </a:p>
        </p:txBody>
      </p:sp>
      <p:sp>
        <p:nvSpPr>
          <p:cNvPr id="3" name="Content Placeholder 2"/>
          <p:cNvSpPr>
            <a:spLocks noGrp="1"/>
          </p:cNvSpPr>
          <p:nvPr>
            <p:ph sz="half" idx="1"/>
          </p:nvPr>
        </p:nvSpPr>
        <p:spPr>
          <a:xfrm>
            <a:off x="479854" y="1440266"/>
            <a:ext cx="4038600" cy="2819399"/>
          </a:xfrm>
        </p:spPr>
        <p:txBody>
          <a:bodyPr>
            <a:normAutofit fontScale="92500" lnSpcReduction="10000"/>
          </a:bodyPr>
          <a:lstStyle/>
          <a:p>
            <a:r>
              <a:rPr lang="en-US" dirty="0"/>
              <a:t>Every 6</a:t>
            </a:r>
            <a:r>
              <a:rPr lang="en-US" baseline="30000" dirty="0"/>
              <a:t>th</a:t>
            </a:r>
            <a:r>
              <a:rPr lang="en-US" dirty="0"/>
              <a:t> </a:t>
            </a:r>
            <a:r>
              <a:rPr lang="en-US" dirty="0" smtClean="0"/>
              <a:t>household in BiH </a:t>
            </a:r>
            <a:r>
              <a:rPr lang="en-US" dirty="0"/>
              <a:t>lives </a:t>
            </a:r>
            <a:r>
              <a:rPr lang="en-US" dirty="0" smtClean="0"/>
              <a:t>in </a:t>
            </a:r>
            <a:r>
              <a:rPr lang="en-US" dirty="0"/>
              <a:t>poverty </a:t>
            </a:r>
            <a:r>
              <a:rPr lang="en-US" dirty="0" smtClean="0"/>
              <a:t>; </a:t>
            </a:r>
            <a:endParaRPr lang="en-US" dirty="0"/>
          </a:p>
          <a:p>
            <a:r>
              <a:rPr lang="en-GB" dirty="0"/>
              <a:t>Children are among </a:t>
            </a:r>
            <a:r>
              <a:rPr lang="en-GB" dirty="0" smtClean="0"/>
              <a:t>highly </a:t>
            </a:r>
            <a:r>
              <a:rPr lang="en-GB" dirty="0"/>
              <a:t>vulnerable to </a:t>
            </a:r>
            <a:r>
              <a:rPr lang="en-GB" dirty="0" smtClean="0"/>
              <a:t>poverty; </a:t>
            </a:r>
            <a:endParaRPr lang="en-GB" dirty="0"/>
          </a:p>
          <a:p>
            <a:r>
              <a:rPr lang="en-GB" dirty="0"/>
              <a:t>Families with two or more children are most exposed to poverty</a:t>
            </a:r>
          </a:p>
          <a:p>
            <a:pPr marL="0" indent="0">
              <a:buNone/>
            </a:pPr>
            <a:endParaRPr lang="en-US" dirty="0"/>
          </a:p>
        </p:txBody>
      </p:sp>
      <p:sp>
        <p:nvSpPr>
          <p:cNvPr id="4" name="Content Placeholder 3"/>
          <p:cNvSpPr>
            <a:spLocks noGrp="1"/>
          </p:cNvSpPr>
          <p:nvPr>
            <p:ph sz="half" idx="2"/>
          </p:nvPr>
        </p:nvSpPr>
        <p:spPr/>
        <p:txBody>
          <a:bodyPr>
            <a:normAutofit fontScale="92500" lnSpcReduction="10000"/>
          </a:bodyPr>
          <a:lstStyle/>
          <a:p>
            <a:pPr marL="0" indent="0">
              <a:buNone/>
            </a:pPr>
            <a:r>
              <a:rPr lang="en-GB" dirty="0" smtClean="0">
                <a:solidFill>
                  <a:srgbClr val="FF0000"/>
                </a:solidFill>
              </a:rPr>
              <a:t>Poverty </a:t>
            </a:r>
            <a:r>
              <a:rPr lang="en-GB" dirty="0">
                <a:solidFill>
                  <a:srgbClr val="FF0000"/>
                </a:solidFill>
              </a:rPr>
              <a:t>rate is increasing with the number of children in the </a:t>
            </a:r>
            <a:r>
              <a:rPr lang="en-GB" dirty="0" smtClean="0">
                <a:solidFill>
                  <a:srgbClr val="FF0000"/>
                </a:solidFill>
              </a:rPr>
              <a:t>household!</a:t>
            </a:r>
            <a:endParaRPr lang="en-GB" dirty="0">
              <a:solidFill>
                <a:srgbClr val="FF0000"/>
              </a:solidFill>
            </a:endParaRPr>
          </a:p>
          <a:p>
            <a:pPr marL="0" indent="0">
              <a:buNone/>
            </a:pPr>
            <a:endParaRPr lang="en-US" dirty="0" smtClean="0"/>
          </a:p>
          <a:p>
            <a:pPr marL="0" indent="0">
              <a:buNone/>
            </a:pPr>
            <a:endParaRPr lang="en-US" dirty="0"/>
          </a:p>
        </p:txBody>
      </p:sp>
      <p:graphicFrame>
        <p:nvGraphicFramePr>
          <p:cNvPr id="5" name="Chart 4"/>
          <p:cNvGraphicFramePr/>
          <p:nvPr>
            <p:extLst>
              <p:ext uri="{D42A27DB-BD31-4B8C-83A1-F6EECF244321}">
                <p14:modId xmlns:p14="http://schemas.microsoft.com/office/powerpoint/2010/main" val="4274957079"/>
              </p:ext>
            </p:extLst>
          </p:nvPr>
        </p:nvGraphicFramePr>
        <p:xfrm>
          <a:off x="4648200" y="3048000"/>
          <a:ext cx="4049486" cy="2971800"/>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p:cNvSpPr/>
          <p:nvPr/>
        </p:nvSpPr>
        <p:spPr>
          <a:xfrm>
            <a:off x="479854" y="4935920"/>
            <a:ext cx="4343400" cy="954107"/>
          </a:xfrm>
          <a:prstGeom prst="rect">
            <a:avLst/>
          </a:prstGeom>
        </p:spPr>
        <p:txBody>
          <a:bodyPr wrap="square">
            <a:spAutoFit/>
          </a:bodyPr>
          <a:lstStyle/>
          <a:p>
            <a:r>
              <a:rPr lang="en-US" sz="1400" dirty="0">
                <a:solidFill>
                  <a:srgbClr val="00B0F0"/>
                </a:solidFill>
                <a:latin typeface="MyriadPro-Regular"/>
              </a:rPr>
              <a:t>Since BiH is a decentralized country</a:t>
            </a:r>
            <a:r>
              <a:rPr lang="en-US" sz="1400" b="1" dirty="0">
                <a:solidFill>
                  <a:srgbClr val="00B0F0"/>
                </a:solidFill>
                <a:latin typeface="MyriadPro-Bold"/>
              </a:rPr>
              <a:t>, vulnerable people </a:t>
            </a:r>
            <a:r>
              <a:rPr lang="en-US" sz="1400" b="1" dirty="0" smtClean="0">
                <a:solidFill>
                  <a:srgbClr val="00B0F0"/>
                </a:solidFill>
                <a:latin typeface="MyriadPro-Bold"/>
              </a:rPr>
              <a:t>receive different </a:t>
            </a:r>
            <a:r>
              <a:rPr lang="en-US" sz="1400" b="1" dirty="0">
                <a:solidFill>
                  <a:srgbClr val="00B0F0"/>
                </a:solidFill>
                <a:latin typeface="MyriadPro-Bold"/>
              </a:rPr>
              <a:t>benefits based on their location, </a:t>
            </a:r>
            <a:r>
              <a:rPr lang="en-US" sz="1400" dirty="0">
                <a:solidFill>
                  <a:srgbClr val="00B0F0"/>
                </a:solidFill>
                <a:latin typeface="MyriadPro-Regular"/>
              </a:rPr>
              <a:t>and therefore </a:t>
            </a:r>
            <a:r>
              <a:rPr lang="en-US" sz="1400" dirty="0" smtClean="0">
                <a:solidFill>
                  <a:srgbClr val="00B0F0"/>
                </a:solidFill>
                <a:latin typeface="MyriadPro-Regular"/>
              </a:rPr>
              <a:t>the same </a:t>
            </a:r>
            <a:r>
              <a:rPr lang="en-US" sz="1400" dirty="0">
                <a:solidFill>
                  <a:srgbClr val="00B0F0"/>
                </a:solidFill>
                <a:latin typeface="MyriadPro-Regular"/>
              </a:rPr>
              <a:t>right is ‘claimed’ in a different manner. </a:t>
            </a:r>
            <a:endParaRPr lang="en-US" sz="1400" dirty="0"/>
          </a:p>
        </p:txBody>
      </p:sp>
    </p:spTree>
    <p:extLst>
      <p:ext uri="{BB962C8B-B14F-4D97-AF65-F5344CB8AC3E}">
        <p14:creationId xmlns:p14="http://schemas.microsoft.com/office/powerpoint/2010/main" val="1044943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smtClean="0">
                <a:solidFill>
                  <a:srgbClr val="00B0F0"/>
                </a:solidFill>
              </a:rPr>
              <a:t>Geographic disparities in Bosnia and Herzegovina - influences equity gaps among children</a:t>
            </a:r>
            <a:endParaRPr lang="en-US" dirty="0">
              <a:solidFill>
                <a:srgbClr val="00B0F0"/>
              </a:solidFill>
            </a:endParaRPr>
          </a:p>
        </p:txBody>
      </p:sp>
      <p:pic>
        <p:nvPicPr>
          <p:cNvPr id="5" name="Content Placeholder 4"/>
          <p:cNvPicPr>
            <a:picLocks noGrp="1" noChangeAspect="1"/>
          </p:cNvPicPr>
          <p:nvPr>
            <p:ph sz="half" idx="1"/>
          </p:nvPr>
        </p:nvPicPr>
        <p:blipFill>
          <a:blip r:embed="rId2"/>
          <a:stretch>
            <a:fillRect/>
          </a:stretch>
        </p:blipFill>
        <p:spPr>
          <a:xfrm>
            <a:off x="457200" y="2003180"/>
            <a:ext cx="4038600" cy="3720002"/>
          </a:xfrm>
          <a:prstGeom prst="rect">
            <a:avLst/>
          </a:prstGeom>
        </p:spPr>
      </p:pic>
      <p:sp>
        <p:nvSpPr>
          <p:cNvPr id="9" name="Content Placeholder 8"/>
          <p:cNvSpPr>
            <a:spLocks noGrp="1"/>
          </p:cNvSpPr>
          <p:nvPr>
            <p:ph sz="half" idx="2"/>
          </p:nvPr>
        </p:nvSpPr>
        <p:spPr/>
        <p:txBody>
          <a:bodyPr>
            <a:normAutofit fontScale="92500" lnSpcReduction="20000"/>
          </a:bodyPr>
          <a:lstStyle/>
          <a:p>
            <a:pPr marL="0" indent="0">
              <a:buNone/>
            </a:pPr>
            <a:endParaRPr lang="en-US" dirty="0" smtClean="0">
              <a:solidFill>
                <a:srgbClr val="00B050"/>
              </a:solidFill>
            </a:endParaRPr>
          </a:p>
          <a:p>
            <a:pPr marL="0" indent="0">
              <a:buNone/>
            </a:pPr>
            <a:r>
              <a:rPr lang="en-US" dirty="0" smtClean="0">
                <a:solidFill>
                  <a:srgbClr val="00B050"/>
                </a:solidFill>
              </a:rPr>
              <a:t>Based on: </a:t>
            </a:r>
          </a:p>
          <a:p>
            <a:endParaRPr lang="en-US" dirty="0" smtClean="0">
              <a:solidFill>
                <a:srgbClr val="00B050"/>
              </a:solidFill>
            </a:endParaRPr>
          </a:p>
          <a:p>
            <a:r>
              <a:rPr lang="en-US" dirty="0" smtClean="0">
                <a:solidFill>
                  <a:srgbClr val="00B050"/>
                </a:solidFill>
              </a:rPr>
              <a:t>Economic index change 2010-15</a:t>
            </a:r>
          </a:p>
          <a:p>
            <a:endParaRPr lang="en-US" dirty="0">
              <a:solidFill>
                <a:srgbClr val="00B050"/>
              </a:solidFill>
            </a:endParaRPr>
          </a:p>
          <a:p>
            <a:r>
              <a:rPr lang="en-US" dirty="0" smtClean="0">
                <a:solidFill>
                  <a:srgbClr val="00B050"/>
                </a:solidFill>
              </a:rPr>
              <a:t>Social wellbeing index &amp;2010-15</a:t>
            </a:r>
          </a:p>
          <a:p>
            <a:endParaRPr lang="en-US" dirty="0">
              <a:solidFill>
                <a:srgbClr val="00B050"/>
              </a:solidFill>
            </a:endParaRPr>
          </a:p>
          <a:p>
            <a:r>
              <a:rPr lang="en-US" dirty="0" smtClean="0">
                <a:solidFill>
                  <a:srgbClr val="00B050"/>
                </a:solidFill>
              </a:rPr>
              <a:t>Access to services index  2010-15</a:t>
            </a:r>
          </a:p>
          <a:p>
            <a:endParaRPr lang="en-US" dirty="0">
              <a:solidFill>
                <a:srgbClr val="00B050"/>
              </a:solidFill>
            </a:endParaRPr>
          </a:p>
        </p:txBody>
      </p:sp>
      <p:sp>
        <p:nvSpPr>
          <p:cNvPr id="10" name="Rectangle 9"/>
          <p:cNvSpPr/>
          <p:nvPr/>
        </p:nvSpPr>
        <p:spPr>
          <a:xfrm>
            <a:off x="457200" y="5760252"/>
            <a:ext cx="4572000" cy="646331"/>
          </a:xfrm>
          <a:prstGeom prst="rect">
            <a:avLst/>
          </a:prstGeom>
        </p:spPr>
        <p:txBody>
          <a:bodyPr>
            <a:spAutoFit/>
          </a:bodyPr>
          <a:lstStyle/>
          <a:p>
            <a:r>
              <a:rPr lang="en-US" dirty="0">
                <a:solidFill>
                  <a:srgbClr val="FF0000"/>
                </a:solidFill>
              </a:rPr>
              <a:t>Red: negative development</a:t>
            </a:r>
          </a:p>
          <a:p>
            <a:r>
              <a:rPr lang="en-US" dirty="0">
                <a:solidFill>
                  <a:srgbClr val="00B050"/>
                </a:solidFill>
              </a:rPr>
              <a:t>Green: positive development</a:t>
            </a:r>
          </a:p>
        </p:txBody>
      </p:sp>
    </p:spTree>
    <p:extLst>
      <p:ext uri="{BB962C8B-B14F-4D97-AF65-F5344CB8AC3E}">
        <p14:creationId xmlns:p14="http://schemas.microsoft.com/office/powerpoint/2010/main" val="1551708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PC\Desktop\N-Moda\eng\PP_en-0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57"/>
            <a:ext cx="9144000" cy="685855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657600" y="6324600"/>
            <a:ext cx="3048000" cy="430887"/>
          </a:xfrm>
          <a:prstGeom prst="rect">
            <a:avLst/>
          </a:prstGeom>
          <a:noFill/>
        </p:spPr>
        <p:txBody>
          <a:bodyPr wrap="square" rtlCol="0">
            <a:spAutoFit/>
          </a:bodyPr>
          <a:lstStyle/>
          <a:p>
            <a:r>
              <a:rPr lang="en-US" sz="1100" dirty="0" smtClean="0"/>
              <a:t>Source: MODA (National Multiple Overlapping Deprivation Study, 2015)</a:t>
            </a:r>
            <a:endParaRPr lang="en-US" sz="1100" dirty="0"/>
          </a:p>
        </p:txBody>
      </p:sp>
    </p:spTree>
    <p:extLst>
      <p:ext uri="{BB962C8B-B14F-4D97-AF65-F5344CB8AC3E}">
        <p14:creationId xmlns:p14="http://schemas.microsoft.com/office/powerpoint/2010/main" val="37022012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PC\Desktop\N-Moda\eng\en-0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58"/>
            <a:ext cx="9144000" cy="685855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657600" y="6324600"/>
            <a:ext cx="3048000" cy="430887"/>
          </a:xfrm>
          <a:prstGeom prst="rect">
            <a:avLst/>
          </a:prstGeom>
          <a:noFill/>
        </p:spPr>
        <p:txBody>
          <a:bodyPr wrap="square" rtlCol="0">
            <a:spAutoFit/>
          </a:bodyPr>
          <a:lstStyle/>
          <a:p>
            <a:r>
              <a:rPr lang="en-US" sz="1100" dirty="0" smtClean="0"/>
              <a:t>Source: MODA (National Multiple Overlapping Deprivation Study, 2015)</a:t>
            </a:r>
            <a:endParaRPr lang="en-US" sz="1100" dirty="0"/>
          </a:p>
        </p:txBody>
      </p:sp>
    </p:spTree>
    <p:extLst>
      <p:ext uri="{BB962C8B-B14F-4D97-AF65-F5344CB8AC3E}">
        <p14:creationId xmlns:p14="http://schemas.microsoft.com/office/powerpoint/2010/main" val="42378642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57200" y="64013"/>
            <a:ext cx="8229600" cy="1143000"/>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B0F0"/>
                </a:solidFill>
              </a:rPr>
              <a:t>Child’s right to comprehensive well being: nutritional status of children </a:t>
            </a:r>
            <a:endParaRPr lang="en-US" sz="3600" b="1" dirty="0">
              <a:solidFill>
                <a:srgbClr val="00B0F0"/>
              </a:solidFill>
            </a:endParaRPr>
          </a:p>
        </p:txBody>
      </p:sp>
      <p:graphicFrame>
        <p:nvGraphicFramePr>
          <p:cNvPr id="5" name="Content Placeholder 4"/>
          <p:cNvGraphicFramePr>
            <a:graphicFrameLocks noGrp="1"/>
          </p:cNvGraphicFramePr>
          <p:nvPr>
            <p:ph idx="1"/>
            <p:extLst/>
          </p:nvPr>
        </p:nvGraphicFramePr>
        <p:xfrm>
          <a:off x="457200" y="1600200"/>
          <a:ext cx="8229600" cy="4571999"/>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6188" y="6429375"/>
            <a:ext cx="1071562"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971800" y="5987533"/>
            <a:ext cx="358140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smtClean="0">
                <a:solidFill>
                  <a:srgbClr val="00B050"/>
                </a:solidFill>
              </a:rPr>
              <a:t>           Children under 5</a:t>
            </a:r>
            <a:endParaRPr lang="en-US" dirty="0">
              <a:solidFill>
                <a:srgbClr val="00B050"/>
              </a:solidFill>
            </a:endParaRPr>
          </a:p>
        </p:txBody>
      </p:sp>
    </p:spTree>
    <p:extLst>
      <p:ext uri="{BB962C8B-B14F-4D97-AF65-F5344CB8AC3E}">
        <p14:creationId xmlns:p14="http://schemas.microsoft.com/office/powerpoint/2010/main" val="24033449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42875" y="214313"/>
            <a:ext cx="9001125" cy="1143000"/>
          </a:xfrm>
        </p:spPr>
        <p:txBody>
          <a:bodyPr/>
          <a:lstStyle/>
          <a:p>
            <a:pPr algn="l" eaLnBrk="1" hangingPunct="1"/>
            <a:r>
              <a:rPr lang="en-GB" sz="3000" b="1" dirty="0" smtClean="0">
                <a:solidFill>
                  <a:srgbClr val="00B0F0"/>
                </a:solidFill>
              </a:rPr>
              <a:t>Child’s right to comprehensive well-being: Immunisation coverage of children aged 18-29 months</a:t>
            </a:r>
            <a:endParaRPr lang="en-GB" sz="3000" dirty="0" smtClean="0"/>
          </a:p>
        </p:txBody>
      </p:sp>
      <p:sp>
        <p:nvSpPr>
          <p:cNvPr id="19459" name="TextBox 4"/>
          <p:cNvSpPr txBox="1">
            <a:spLocks noChangeArrowheads="1"/>
          </p:cNvSpPr>
          <p:nvPr/>
        </p:nvSpPr>
        <p:spPr bwMode="auto">
          <a:xfrm>
            <a:off x="6143625" y="4725412"/>
            <a:ext cx="264318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GB" sz="1400" dirty="0" smtClean="0">
                <a:solidFill>
                  <a:prstClr val="black"/>
                </a:solidFill>
              </a:rPr>
              <a:t>The </a:t>
            </a:r>
            <a:r>
              <a:rPr lang="en-GB" sz="1400" b="1" dirty="0">
                <a:solidFill>
                  <a:prstClr val="black"/>
                </a:solidFill>
              </a:rPr>
              <a:t>percentage for immunisation coverage </a:t>
            </a:r>
            <a:r>
              <a:rPr lang="en-GB" sz="1400" dirty="0">
                <a:solidFill>
                  <a:prstClr val="black"/>
                </a:solidFill>
              </a:rPr>
              <a:t>of children aged 18-29 months </a:t>
            </a:r>
            <a:r>
              <a:rPr lang="en-GB" sz="1400" b="1" dirty="0">
                <a:solidFill>
                  <a:prstClr val="black"/>
                </a:solidFill>
              </a:rPr>
              <a:t>includes</a:t>
            </a:r>
            <a:r>
              <a:rPr lang="en-GB" sz="1400" dirty="0">
                <a:solidFill>
                  <a:prstClr val="black"/>
                </a:solidFill>
              </a:rPr>
              <a:t> children that have received the BCG vaccine, 3 doses of the DPT vaccine and 3 doses of the polio vaccine by 12 months and the MMR vaccine by 18 months of age</a:t>
            </a:r>
            <a:r>
              <a:rPr lang="bs-Latn-BA" sz="1400" dirty="0">
                <a:solidFill>
                  <a:prstClr val="black"/>
                </a:solidFill>
              </a:rPr>
              <a:t>.</a:t>
            </a:r>
            <a:r>
              <a:rPr lang="vi-VN" sz="1400" dirty="0">
                <a:solidFill>
                  <a:prstClr val="black"/>
                </a:solidFill>
              </a:rPr>
              <a:t> </a:t>
            </a:r>
            <a:endParaRPr lang="bs-Latn-BA" sz="1400" dirty="0">
              <a:solidFill>
                <a:prstClr val="black"/>
              </a:solidFill>
            </a:endParaRPr>
          </a:p>
        </p:txBody>
      </p:sp>
      <p:pic>
        <p:nvPicPr>
          <p:cNvPr id="19460"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86188" y="6429375"/>
            <a:ext cx="1071562"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6" descr="C:\Documents and Settings\Cabric\My Documents\E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1025" y="1500188"/>
            <a:ext cx="5205413" cy="441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xplosion 1 5"/>
          <p:cNvSpPr/>
          <p:nvPr/>
        </p:nvSpPr>
        <p:spPr>
          <a:xfrm rot="698662">
            <a:off x="6061868" y="2770982"/>
            <a:ext cx="2806700" cy="1871662"/>
          </a:xfrm>
          <a:prstGeom prst="irregularSeal1">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en-GB" sz="1600" dirty="0" smtClean="0">
              <a:solidFill>
                <a:schemeClr val="bg1"/>
              </a:solidFill>
            </a:endParaRPr>
          </a:p>
          <a:p>
            <a:pPr lvl="0"/>
            <a:endParaRPr lang="en-GB" sz="1600" dirty="0">
              <a:solidFill>
                <a:schemeClr val="bg1"/>
              </a:solidFill>
            </a:endParaRPr>
          </a:p>
          <a:p>
            <a:pPr lvl="0"/>
            <a:r>
              <a:rPr lang="en-GB" sz="1600" dirty="0" smtClean="0">
                <a:solidFill>
                  <a:schemeClr val="bg1"/>
                </a:solidFill>
              </a:rPr>
              <a:t>High </a:t>
            </a:r>
            <a:r>
              <a:rPr lang="en-GB" sz="1600" dirty="0">
                <a:solidFill>
                  <a:schemeClr val="bg1"/>
                </a:solidFill>
              </a:rPr>
              <a:t>risk of wild polio virus importation </a:t>
            </a:r>
          </a:p>
          <a:p>
            <a:pPr algn="ctr">
              <a:defRPr/>
            </a:pPr>
            <a:endParaRPr lang="en-US" sz="2800" b="1" dirty="0">
              <a:solidFill>
                <a:srgbClr val="00B0F0"/>
              </a:solidFill>
            </a:endParaRPr>
          </a:p>
        </p:txBody>
      </p:sp>
      <p:pic>
        <p:nvPicPr>
          <p:cNvPr id="2" name="Picture 1"/>
          <p:cNvPicPr>
            <a:picLocks noChangeAspect="1"/>
          </p:cNvPicPr>
          <p:nvPr/>
        </p:nvPicPr>
        <p:blipFill>
          <a:blip r:embed="rId5"/>
          <a:stretch>
            <a:fillRect/>
          </a:stretch>
        </p:blipFill>
        <p:spPr>
          <a:xfrm>
            <a:off x="5940546" y="1025703"/>
            <a:ext cx="2810500" cy="1883827"/>
          </a:xfrm>
          <a:prstGeom prst="rect">
            <a:avLst/>
          </a:prstGeom>
        </p:spPr>
      </p:pic>
    </p:spTree>
    <p:extLst>
      <p:ext uri="{BB962C8B-B14F-4D97-AF65-F5344CB8AC3E}">
        <p14:creationId xmlns:p14="http://schemas.microsoft.com/office/powerpoint/2010/main" val="15969977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7" descr="C:\Users\szunic\AppData\Local\Temp\wz0dda\Govorimo o mogucnostima - fotke za izbor\Centar u Tuzli\MAO_30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098" y="274638"/>
            <a:ext cx="8449056"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46852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3050</TotalTime>
  <Words>809</Words>
  <Application>Microsoft Office PowerPoint</Application>
  <PresentationFormat>On-screen Show (4:3)</PresentationFormat>
  <Paragraphs>132</Paragraphs>
  <Slides>23</Slides>
  <Notes>6</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 SITUATION OF RIGHTS OF CHILDREN IN BOSNIA AND HERZEGOVINA</vt:lpstr>
      <vt:lpstr>General information and demography</vt:lpstr>
      <vt:lpstr>Right to social protection: Poverty, social inclusion and protection</vt:lpstr>
      <vt:lpstr>Geographic disparities in Bosnia and Herzegovina - influences equity gaps among children</vt:lpstr>
      <vt:lpstr>PowerPoint Presentation</vt:lpstr>
      <vt:lpstr>PowerPoint Presentation</vt:lpstr>
      <vt:lpstr>PowerPoint Presentation</vt:lpstr>
      <vt:lpstr>Child’s right to comprehensive well-being: Immunisation coverage of children aged 18-29 months</vt:lpstr>
      <vt:lpstr>PowerPoint Presentation</vt:lpstr>
      <vt:lpstr>Child’s right to early learning: Early childhood education</vt:lpstr>
      <vt:lpstr>Child’s right to early learning (Inclusive  Pre-school Education)</vt:lpstr>
      <vt:lpstr> Child’s right to education: Net primary school completion rate   The ratio of the total number of pupils of primary graduation age reaching the last grade for the first time to the number of children of the same age at the beginning of current (or most recent) school year. </vt:lpstr>
      <vt:lpstr>Child’s right to education: secondary school net attendance ratio </vt:lpstr>
      <vt:lpstr>PowerPoint Presentation</vt:lpstr>
      <vt:lpstr>PowerPoint Presentation</vt:lpstr>
      <vt:lpstr>Child’s right to health and childhood  </vt:lpstr>
      <vt:lpstr>Child’s right to life free of violence: Child discipline</vt:lpstr>
      <vt:lpstr>Child right to life free of violence: Attitudes towards domestic violence</vt:lpstr>
      <vt:lpstr>Children at risk of being in contact with the low</vt:lpstr>
      <vt:lpstr>UNICEF’s Equity Focus</vt:lpstr>
      <vt:lpstr>PowerPoint Presentation</vt:lpstr>
      <vt:lpstr>UNICEF’s Donor Partners for improving child rights in Bosnia and Herzegovina</vt:lpstr>
      <vt:lpstr>PowerPoint Presentation</vt:lpstr>
    </vt:vector>
  </TitlesOfParts>
  <Company>UNICEF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SITUATION OF CHILDREN  IN BOSNIA AND HERZEGOVINA</dc:title>
  <dc:creator>Sanja Panic</dc:creator>
  <cp:lastModifiedBy>operater</cp:lastModifiedBy>
  <cp:revision>56</cp:revision>
  <cp:lastPrinted>2016-04-12T08:46:06Z</cp:lastPrinted>
  <dcterms:created xsi:type="dcterms:W3CDTF">2014-06-19T08:53:32Z</dcterms:created>
  <dcterms:modified xsi:type="dcterms:W3CDTF">2016-04-13T10:19:47Z</dcterms:modified>
</cp:coreProperties>
</file>